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66" r:id="rId3"/>
    <p:sldId id="378" r:id="rId4"/>
    <p:sldId id="379" r:id="rId5"/>
    <p:sldId id="381" r:id="rId6"/>
    <p:sldId id="395" r:id="rId7"/>
    <p:sldId id="377" r:id="rId8"/>
    <p:sldId id="387" r:id="rId9"/>
    <p:sldId id="259" r:id="rId10"/>
    <p:sldId id="396" r:id="rId11"/>
    <p:sldId id="365" r:id="rId12"/>
    <p:sldId id="389" r:id="rId13"/>
    <p:sldId id="383" r:id="rId14"/>
    <p:sldId id="397" r:id="rId15"/>
    <p:sldId id="398" r:id="rId16"/>
    <p:sldId id="399" r:id="rId17"/>
    <p:sldId id="385" r:id="rId18"/>
    <p:sldId id="391" r:id="rId19"/>
    <p:sldId id="384" r:id="rId20"/>
    <p:sldId id="386" r:id="rId21"/>
    <p:sldId id="400" r:id="rId22"/>
    <p:sldId id="402" r:id="rId23"/>
    <p:sldId id="364" r:id="rId24"/>
    <p:sldId id="392" r:id="rId25"/>
    <p:sldId id="260" r:id="rId26"/>
    <p:sldId id="393" r:id="rId27"/>
    <p:sldId id="390" r:id="rId28"/>
    <p:sldId id="371" r:id="rId29"/>
    <p:sldId id="403" r:id="rId30"/>
  </p:sldIdLst>
  <p:sldSz cx="9144000" cy="6858000" type="screen4x3"/>
  <p:notesSz cx="6794500" cy="9921875"/>
  <p:defaultTextStyle>
    <a:defPPr>
      <a:defRPr lang="en-GB"/>
    </a:defPPr>
    <a:lvl1pPr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1pPr>
    <a:lvl2pPr marL="4572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2pPr>
    <a:lvl3pPr marL="9144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3pPr>
    <a:lvl4pPr marL="13716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4pPr>
    <a:lvl5pPr marL="18288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9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65" charset="-52"/>
              </a:defRPr>
            </a:lvl1pPr>
          </a:lstStyle>
          <a:p>
            <a:r>
              <a:rPr lang="en-GB" dirty="0"/>
              <a:t>Intermediate 2 Multimedia Technology</a:t>
            </a:r>
          </a:p>
        </p:txBody>
      </p:sp>
      <p:sp>
        <p:nvSpPr>
          <p:cNvPr id="1064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52"/>
              </a:defRPr>
            </a:lvl1pPr>
          </a:lstStyle>
          <a:p>
            <a:endParaRPr lang="en-US" dirty="0"/>
          </a:p>
        </p:txBody>
      </p:sp>
      <p:sp>
        <p:nvSpPr>
          <p:cNvPr id="106500"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65" charset="-52"/>
              </a:defRPr>
            </a:lvl1pPr>
          </a:lstStyle>
          <a:p>
            <a:r>
              <a:rPr lang="en-GB" dirty="0"/>
              <a:t>Forfar Academy</a:t>
            </a:r>
          </a:p>
        </p:txBody>
      </p:sp>
      <p:sp>
        <p:nvSpPr>
          <p:cNvPr id="106501"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52"/>
              </a:defRPr>
            </a:lvl1pPr>
          </a:lstStyle>
          <a:p>
            <a:fld id="{33929DCE-7512-0046-A843-BC5586C9F94F}" type="slidenum">
              <a:rPr lang="en-GB"/>
              <a:pPr/>
              <a:t>‹#›</a:t>
            </a:fld>
            <a:endParaRPr lang="en-GB" dirty="0"/>
          </a:p>
        </p:txBody>
      </p:sp>
    </p:spTree>
    <p:extLst>
      <p:ext uri="{BB962C8B-B14F-4D97-AF65-F5344CB8AC3E}">
        <p14:creationId xmlns:p14="http://schemas.microsoft.com/office/powerpoint/2010/main" val="278996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65" charset="-52"/>
              </a:defRPr>
            </a:lvl1pPr>
          </a:lstStyle>
          <a:p>
            <a:r>
              <a:rPr lang="en-GB" dirty="0"/>
              <a:t>Intermediate 2 Multimedia Technology</a:t>
            </a:r>
          </a:p>
        </p:txBody>
      </p:sp>
      <p:sp>
        <p:nvSpPr>
          <p:cNvPr id="26627"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52"/>
              </a:defRPr>
            </a:lvl1pPr>
          </a:lstStyle>
          <a:p>
            <a:endParaRPr lang="en-US" dirty="0"/>
          </a:p>
        </p:txBody>
      </p:sp>
      <p:sp>
        <p:nvSpPr>
          <p:cNvPr id="21508"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450" y="4713288"/>
            <a:ext cx="543560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630" name="Rectangle 6"/>
          <p:cNvSpPr>
            <a:spLocks noGrp="1" noChangeArrowheads="1"/>
          </p:cNvSpPr>
          <p:nvPr>
            <p:ph type="ftr" sz="quarter" idx="4"/>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65" charset="-52"/>
              </a:defRPr>
            </a:lvl1pPr>
          </a:lstStyle>
          <a:p>
            <a:r>
              <a:rPr lang="en-GB" dirty="0"/>
              <a:t>Forfar Academy</a:t>
            </a:r>
          </a:p>
        </p:txBody>
      </p:sp>
      <p:sp>
        <p:nvSpPr>
          <p:cNvPr id="26631" name="Rectangle 7"/>
          <p:cNvSpPr>
            <a:spLocks noGrp="1" noChangeArrowheads="1"/>
          </p:cNvSpPr>
          <p:nvPr>
            <p:ph type="sldNum" sz="quarter" idx="5"/>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52"/>
              </a:defRPr>
            </a:lvl1pPr>
          </a:lstStyle>
          <a:p>
            <a:fld id="{81F59E84-3E58-D746-8D50-A38A33395244}" type="slidenum">
              <a:rPr lang="en-GB"/>
              <a:pPr/>
              <a:t>‹#›</a:t>
            </a:fld>
            <a:endParaRPr lang="en-GB" dirty="0"/>
          </a:p>
        </p:txBody>
      </p:sp>
    </p:spTree>
    <p:extLst>
      <p:ext uri="{BB962C8B-B14F-4D97-AF65-F5344CB8AC3E}">
        <p14:creationId xmlns:p14="http://schemas.microsoft.com/office/powerpoint/2010/main" val="324424790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GB" dirty="0"/>
              <a:t>Intermediate 2 Multimedia Technology</a:t>
            </a:r>
          </a:p>
        </p:txBody>
      </p:sp>
      <p:sp>
        <p:nvSpPr>
          <p:cNvPr id="22531" name="Rectangle 6"/>
          <p:cNvSpPr>
            <a:spLocks noGrp="1" noChangeArrowheads="1"/>
          </p:cNvSpPr>
          <p:nvPr>
            <p:ph type="ftr" sz="quarter" idx="4"/>
          </p:nvPr>
        </p:nvSpPr>
        <p:spPr>
          <a:noFill/>
        </p:spPr>
        <p:txBody>
          <a:bodyPr/>
          <a:lstStyle/>
          <a:p>
            <a:r>
              <a:rPr lang="en-GB" dirty="0"/>
              <a:t>Forfar Academy</a:t>
            </a:r>
          </a:p>
        </p:txBody>
      </p:sp>
      <p:sp>
        <p:nvSpPr>
          <p:cNvPr id="22532" name="Rectangle 7"/>
          <p:cNvSpPr>
            <a:spLocks noGrp="1" noChangeArrowheads="1"/>
          </p:cNvSpPr>
          <p:nvPr>
            <p:ph type="sldNum" sz="quarter" idx="5"/>
          </p:nvPr>
        </p:nvSpPr>
        <p:spPr>
          <a:noFill/>
        </p:spPr>
        <p:txBody>
          <a:bodyPr/>
          <a:lstStyle/>
          <a:p>
            <a:fld id="{69BF2868-2261-6F46-90C3-4FDC95679D63}" type="slidenum">
              <a:rPr lang="en-GB"/>
              <a:pPr/>
              <a:t>1</a:t>
            </a:fld>
            <a:endParaRPr lang="en-GB" dirty="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GB" dirty="0" smtClean="0"/>
              <a:t>Intermediate 2 Multimedia Technology</a:t>
            </a:r>
            <a:endParaRPr lang="en-GB" dirty="0"/>
          </a:p>
        </p:txBody>
      </p:sp>
      <p:sp>
        <p:nvSpPr>
          <p:cNvPr id="5" name="Footer Placeholder 4"/>
          <p:cNvSpPr>
            <a:spLocks noGrp="1"/>
          </p:cNvSpPr>
          <p:nvPr>
            <p:ph type="ftr" sz="quarter" idx="11"/>
          </p:nvPr>
        </p:nvSpPr>
        <p:spPr/>
        <p:txBody>
          <a:bodyPr/>
          <a:lstStyle/>
          <a:p>
            <a:r>
              <a:rPr lang="en-GB" dirty="0" smtClean="0"/>
              <a:t>Forfar Academy</a:t>
            </a:r>
            <a:endParaRPr lang="en-GB" dirty="0"/>
          </a:p>
        </p:txBody>
      </p:sp>
      <p:sp>
        <p:nvSpPr>
          <p:cNvPr id="6" name="Slide Number Placeholder 5"/>
          <p:cNvSpPr>
            <a:spLocks noGrp="1"/>
          </p:cNvSpPr>
          <p:nvPr>
            <p:ph type="sldNum" sz="quarter" idx="12"/>
          </p:nvPr>
        </p:nvSpPr>
        <p:spPr/>
        <p:txBody>
          <a:bodyPr/>
          <a:lstStyle/>
          <a:p>
            <a:fld id="{81F59E84-3E58-D746-8D50-A38A33395244}"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prstTxWarp prst="textNoShape">
                  <a:avLst/>
                </a:prstTxWarp>
              </a:bodyPr>
              <a:lstStyle/>
              <a:p>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prstTxWarp prst="textNoShape">
                  <a:avLst/>
                </a:prstTxWarp>
              </a:bodyPr>
              <a:lstStyle/>
              <a:p>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prstTxWarp prst="textNoShape">
                <a:avLst/>
              </a:prstTxWarp>
            </a:bodyPr>
            <a:lstStyle/>
            <a:p>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prstTxWarp prst="textNoShape">
                <a:avLst/>
              </a:prstTxWarp>
            </a:bodyPr>
            <a:lstStyle/>
            <a:p>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n-GB"/>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65" charset="2"/>
              <a:buNone/>
              <a:defRPr/>
            </a:lvl1pPr>
          </a:lstStyle>
          <a:p>
            <a:r>
              <a:rPr lang="en-GB"/>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endParaRPr lang="en-US" dirty="0"/>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dirty="0"/>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9B81E09-2E4A-4D45-BBFC-0538C731EA4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92D99DEA-68ED-4343-A79D-83402EB7EB02}"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C0D4393F-6D40-0C46-A2A4-BC822DCBEDFE}"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endParaRPr lang="en-US" dirty="0"/>
          </a:p>
        </p:txBody>
      </p:sp>
      <p:sp>
        <p:nvSpPr>
          <p:cNvPr id="7" name="Rectangle 12"/>
          <p:cNvSpPr>
            <a:spLocks noGrp="1" noChangeArrowheads="1"/>
          </p:cNvSpPr>
          <p:nvPr>
            <p:ph type="ftr" sz="quarter" idx="11"/>
          </p:nvPr>
        </p:nvSpPr>
        <p:spPr>
          <a:ln/>
        </p:spPr>
        <p:txBody>
          <a:bodyPr/>
          <a:lstStyle>
            <a:lvl1pPr>
              <a:defRPr/>
            </a:lvl1pPr>
          </a:lstStyle>
          <a:p>
            <a:endParaRPr lang="en-US" dirty="0"/>
          </a:p>
        </p:txBody>
      </p:sp>
      <p:sp>
        <p:nvSpPr>
          <p:cNvPr id="8" name="Rectangle 13"/>
          <p:cNvSpPr>
            <a:spLocks noGrp="1" noChangeArrowheads="1"/>
          </p:cNvSpPr>
          <p:nvPr>
            <p:ph type="sldNum" sz="quarter" idx="12"/>
          </p:nvPr>
        </p:nvSpPr>
        <p:spPr>
          <a:ln/>
        </p:spPr>
        <p:txBody>
          <a:bodyPr/>
          <a:lstStyle>
            <a:lvl1pPr>
              <a:defRPr/>
            </a:lvl1pPr>
          </a:lstStyle>
          <a:p>
            <a:fld id="{F4791C99-8627-4D42-A1B6-949E593370A4}" type="slidenum">
              <a:rPr lang="en-GB"/>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8CFE4528-F2FB-F64C-AE7E-44EE363B9F97}" type="slidenum">
              <a:rPr lang="en-GB"/>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D12BE246-0400-2E42-90C3-5ADE350EE1ED}" type="slidenum">
              <a:rPr lang="en-GB"/>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CB037AF2-ECC1-D844-A5AB-C155721AC04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5BF3181E-B553-6946-B136-878580D09E4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CDED5F0E-ED3B-5E4F-AA60-3E689834CA9C}"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CC6DEBC5-CD8D-6346-B23A-BD5554BCE42A}"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endParaRPr lang="en-US" dirty="0"/>
          </a:p>
        </p:txBody>
      </p:sp>
      <p:sp>
        <p:nvSpPr>
          <p:cNvPr id="8" name="Rectangle 12"/>
          <p:cNvSpPr>
            <a:spLocks noGrp="1" noChangeArrowheads="1"/>
          </p:cNvSpPr>
          <p:nvPr>
            <p:ph type="ftr" sz="quarter" idx="11"/>
          </p:nvPr>
        </p:nvSpPr>
        <p:spPr>
          <a:ln/>
        </p:spPr>
        <p:txBody>
          <a:bodyPr/>
          <a:lstStyle>
            <a:lvl1pPr>
              <a:defRPr/>
            </a:lvl1pPr>
          </a:lstStyle>
          <a:p>
            <a:endParaRPr lang="en-US" dirty="0"/>
          </a:p>
        </p:txBody>
      </p:sp>
      <p:sp>
        <p:nvSpPr>
          <p:cNvPr id="9" name="Rectangle 13"/>
          <p:cNvSpPr>
            <a:spLocks noGrp="1" noChangeArrowheads="1"/>
          </p:cNvSpPr>
          <p:nvPr>
            <p:ph type="sldNum" sz="quarter" idx="12"/>
          </p:nvPr>
        </p:nvSpPr>
        <p:spPr>
          <a:ln/>
        </p:spPr>
        <p:txBody>
          <a:bodyPr/>
          <a:lstStyle>
            <a:lvl1pPr>
              <a:defRPr/>
            </a:lvl1pPr>
          </a:lstStyle>
          <a:p>
            <a:fld id="{066A8843-455B-C646-A09F-82F76A325EE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endParaRPr lang="en-US" dirty="0"/>
          </a:p>
        </p:txBody>
      </p:sp>
      <p:sp>
        <p:nvSpPr>
          <p:cNvPr id="4" name="Rectangle 12"/>
          <p:cNvSpPr>
            <a:spLocks noGrp="1" noChangeArrowheads="1"/>
          </p:cNvSpPr>
          <p:nvPr>
            <p:ph type="ftr" sz="quarter" idx="11"/>
          </p:nvPr>
        </p:nvSpPr>
        <p:spPr>
          <a:ln/>
        </p:spPr>
        <p:txBody>
          <a:bodyPr/>
          <a:lstStyle>
            <a:lvl1pPr>
              <a:defRPr/>
            </a:lvl1pPr>
          </a:lstStyle>
          <a:p>
            <a:endParaRPr lang="en-US" dirty="0"/>
          </a:p>
        </p:txBody>
      </p:sp>
      <p:sp>
        <p:nvSpPr>
          <p:cNvPr id="5" name="Rectangle 13"/>
          <p:cNvSpPr>
            <a:spLocks noGrp="1" noChangeArrowheads="1"/>
          </p:cNvSpPr>
          <p:nvPr>
            <p:ph type="sldNum" sz="quarter" idx="12"/>
          </p:nvPr>
        </p:nvSpPr>
        <p:spPr>
          <a:ln/>
        </p:spPr>
        <p:txBody>
          <a:bodyPr/>
          <a:lstStyle>
            <a:lvl1pPr>
              <a:defRPr/>
            </a:lvl1pPr>
          </a:lstStyle>
          <a:p>
            <a:fld id="{DD2EB90E-7BB9-2A45-8569-5FBE1A324573}"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dirty="0"/>
          </a:p>
        </p:txBody>
      </p:sp>
      <p:sp>
        <p:nvSpPr>
          <p:cNvPr id="3" name="Rectangle 12"/>
          <p:cNvSpPr>
            <a:spLocks noGrp="1" noChangeArrowheads="1"/>
          </p:cNvSpPr>
          <p:nvPr>
            <p:ph type="ftr" sz="quarter" idx="11"/>
          </p:nvPr>
        </p:nvSpPr>
        <p:spPr>
          <a:ln/>
        </p:spPr>
        <p:txBody>
          <a:bodyPr/>
          <a:lstStyle>
            <a:lvl1pPr>
              <a:defRPr/>
            </a:lvl1pPr>
          </a:lstStyle>
          <a:p>
            <a:endParaRPr lang="en-US" dirty="0"/>
          </a:p>
        </p:txBody>
      </p:sp>
      <p:sp>
        <p:nvSpPr>
          <p:cNvPr id="4" name="Rectangle 13"/>
          <p:cNvSpPr>
            <a:spLocks noGrp="1" noChangeArrowheads="1"/>
          </p:cNvSpPr>
          <p:nvPr>
            <p:ph type="sldNum" sz="quarter" idx="12"/>
          </p:nvPr>
        </p:nvSpPr>
        <p:spPr>
          <a:ln/>
        </p:spPr>
        <p:txBody>
          <a:bodyPr/>
          <a:lstStyle>
            <a:lvl1pPr>
              <a:defRPr/>
            </a:lvl1pPr>
          </a:lstStyle>
          <a:p>
            <a:fld id="{81B4368B-660B-D64F-B37B-6709C2DB848D}"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A08E60EB-3997-AD42-9DED-C05A47A0B2F5}"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43F922ED-0F4E-6049-BC12-32D690DEDC3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65" charset="0"/>
              </a:defRPr>
            </a:lvl1pPr>
          </a:lstStyle>
          <a:p>
            <a:endParaRPr lang="en-US" dirty="0"/>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65" charset="0"/>
              </a:defRPr>
            </a:lvl1pPr>
          </a:lstStyle>
          <a:p>
            <a:endParaRPr lang="en-US" dirty="0"/>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pitchFamily="-65" charset="0"/>
              </a:defRPr>
            </a:lvl1pPr>
          </a:lstStyle>
          <a:p>
            <a:fld id="{7E3FBAFC-C318-A846-9DDF-F21BBD553158}"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5pPr>
      <a:lvl6pPr marL="457200" algn="l" rtl="0" fontAlgn="base">
        <a:spcBef>
          <a:spcPct val="0"/>
        </a:spcBef>
        <a:spcAft>
          <a:spcPct val="0"/>
        </a:spcAft>
        <a:defRPr sz="4400">
          <a:solidFill>
            <a:schemeClr val="tx2"/>
          </a:solidFill>
          <a:latin typeface="Tahoma" pitchFamily="-65" charset="0"/>
        </a:defRPr>
      </a:lvl6pPr>
      <a:lvl7pPr marL="914400" algn="l" rtl="0" fontAlgn="base">
        <a:spcBef>
          <a:spcPct val="0"/>
        </a:spcBef>
        <a:spcAft>
          <a:spcPct val="0"/>
        </a:spcAft>
        <a:defRPr sz="4400">
          <a:solidFill>
            <a:schemeClr val="tx2"/>
          </a:solidFill>
          <a:latin typeface="Tahoma" pitchFamily="-65" charset="0"/>
        </a:defRPr>
      </a:lvl7pPr>
      <a:lvl8pPr marL="1371600" algn="l" rtl="0" fontAlgn="base">
        <a:spcBef>
          <a:spcPct val="0"/>
        </a:spcBef>
        <a:spcAft>
          <a:spcPct val="0"/>
        </a:spcAft>
        <a:defRPr sz="4400">
          <a:solidFill>
            <a:schemeClr val="tx2"/>
          </a:solidFill>
          <a:latin typeface="Tahoma" pitchFamily="-65" charset="0"/>
        </a:defRPr>
      </a:lvl8pPr>
      <a:lvl9pPr marL="1828800" algn="l" rtl="0" fontAlgn="base">
        <a:spcBef>
          <a:spcPct val="0"/>
        </a:spcBef>
        <a:spcAft>
          <a:spcPct val="0"/>
        </a:spcAft>
        <a:defRPr sz="4400">
          <a:solidFill>
            <a:schemeClr val="tx2"/>
          </a:solidFill>
          <a:latin typeface="Tahoma" pitchFamily="-65"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65" charset="2"/>
        <a:buChar char="n"/>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accent2"/>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voices.yahoo.com/topic/6197/star_wars.html" TargetMode="External"/></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9213"/>
            <a:ext cx="9144000" cy="788987"/>
          </a:xfrm>
          <a:solidFill>
            <a:srgbClr val="7DB1E1">
              <a:alpha val="67842"/>
            </a:srgbClr>
          </a:solidFill>
        </p:spPr>
        <p:txBody>
          <a:bodyPr/>
          <a:lstStyle/>
          <a:p>
            <a:pPr eaLnBrk="1" hangingPunct="1"/>
            <a:r>
              <a:rPr lang="en-GB" sz="4000" b="1" dirty="0" smtClean="0">
                <a:solidFill>
                  <a:schemeClr val="bg1"/>
                </a:solidFill>
                <a:latin typeface="Helvetica" pitchFamily="-65" charset="0"/>
              </a:rPr>
              <a:t>        Film Studies: </a:t>
            </a:r>
            <a:endParaRPr lang="en-GB" sz="4000" b="1" dirty="0">
              <a:solidFill>
                <a:schemeClr val="bg1"/>
              </a:solidFill>
              <a:latin typeface="Helvetica" pitchFamily="-65" charset="0"/>
            </a:endParaRPr>
          </a:p>
        </p:txBody>
      </p:sp>
      <p:sp>
        <p:nvSpPr>
          <p:cNvPr id="3075" name="Rectangle 4"/>
          <p:cNvSpPr>
            <a:spLocks noGrp="1" noChangeArrowheads="1"/>
          </p:cNvSpPr>
          <p:nvPr>
            <p:ph type="subTitle" idx="1"/>
          </p:nvPr>
        </p:nvSpPr>
        <p:spPr>
          <a:xfrm>
            <a:off x="1066800" y="1143000"/>
            <a:ext cx="7812087" cy="4876800"/>
          </a:xfrm>
        </p:spPr>
        <p:txBody>
          <a:bodyPr/>
          <a:lstStyle/>
          <a:p>
            <a:pPr algn="just" eaLnBrk="1" hangingPunct="1">
              <a:lnSpc>
                <a:spcPct val="90000"/>
              </a:lnSpc>
            </a:pPr>
            <a:r>
              <a:rPr lang="en-US" sz="2000" dirty="0" smtClean="0">
                <a:solidFill>
                  <a:srgbClr val="FF0000"/>
                </a:solidFill>
                <a:latin typeface="Helvetica" pitchFamily="-65" charset="0"/>
              </a:rPr>
              <a:t>Context</a:t>
            </a:r>
            <a:endParaRPr lang="en-US" sz="2000" dirty="0" smtClean="0">
              <a:solidFill>
                <a:srgbClr val="FF0000"/>
              </a:solidFill>
              <a:latin typeface="Comic Sans MS" pitchFamily="-65" charset="0"/>
            </a:endParaRPr>
          </a:p>
          <a:p>
            <a:pPr algn="just" eaLnBrk="1" hangingPunct="1">
              <a:lnSpc>
                <a:spcPct val="90000"/>
              </a:lnSpc>
            </a:pPr>
            <a:r>
              <a:rPr lang="en-US" sz="1600" dirty="0">
                <a:solidFill>
                  <a:srgbClr val="0000FF"/>
                </a:solidFill>
                <a:latin typeface="Helvetica" pitchFamily="-65" charset="0"/>
              </a:rPr>
              <a:t>This lesson introduces students to</a:t>
            </a:r>
            <a:r>
              <a:rPr lang="en-US" sz="1600" dirty="0" smtClean="0">
                <a:solidFill>
                  <a:srgbClr val="0000FF"/>
                </a:solidFill>
                <a:latin typeface="Helvetica" pitchFamily="-65" charset="0"/>
              </a:rPr>
              <a:t> Mise en scene and how it applies to the composition of the film</a:t>
            </a:r>
          </a:p>
          <a:p>
            <a:pPr algn="just" eaLnBrk="1" hangingPunct="1">
              <a:lnSpc>
                <a:spcPct val="90000"/>
              </a:lnSpc>
            </a:pPr>
            <a:endParaRPr lang="en-US" sz="1600" dirty="0" smtClean="0">
              <a:solidFill>
                <a:srgbClr val="0000FF"/>
              </a:solidFill>
              <a:latin typeface="Helvetica" pitchFamily="-65" charset="0"/>
            </a:endParaRPr>
          </a:p>
          <a:p>
            <a:pPr algn="just" eaLnBrk="1" hangingPunct="1">
              <a:lnSpc>
                <a:spcPct val="90000"/>
              </a:lnSpc>
            </a:pPr>
            <a:r>
              <a:rPr lang="en-US" sz="1600" dirty="0" smtClean="0">
                <a:solidFill>
                  <a:srgbClr val="0000FF"/>
                </a:solidFill>
                <a:latin typeface="Helvetica" pitchFamily="-65" charset="0"/>
              </a:rPr>
              <a:t>This area of coursework would generally occur within week 2 - 3 of the film studies course by which time students had been introduced to the Narrative construction of film and Genre</a:t>
            </a:r>
          </a:p>
          <a:p>
            <a:pPr algn="just" eaLnBrk="1" hangingPunct="1">
              <a:lnSpc>
                <a:spcPct val="90000"/>
              </a:lnSpc>
            </a:pPr>
            <a:endParaRPr lang="en-US" sz="1600" dirty="0" smtClean="0">
              <a:solidFill>
                <a:srgbClr val="0000FF"/>
              </a:solidFill>
              <a:latin typeface="Helvetica" pitchFamily="-65" charset="0"/>
            </a:endParaRPr>
          </a:p>
          <a:p>
            <a:pPr algn="just" eaLnBrk="1" hangingPunct="1">
              <a:lnSpc>
                <a:spcPct val="90000"/>
              </a:lnSpc>
            </a:pPr>
            <a:endParaRPr lang="en-US" sz="1600" dirty="0" smtClean="0">
              <a:solidFill>
                <a:srgbClr val="0000FF"/>
              </a:solidFill>
              <a:latin typeface="Helvetica" pitchFamily="-65" charset="0"/>
            </a:endParaRPr>
          </a:p>
          <a:p>
            <a:pPr algn="just" eaLnBrk="1" hangingPunct="1">
              <a:lnSpc>
                <a:spcPct val="90000"/>
              </a:lnSpc>
            </a:pPr>
            <a:r>
              <a:rPr lang="en-US" sz="1600" dirty="0" smtClean="0">
                <a:solidFill>
                  <a:srgbClr val="0000FF"/>
                </a:solidFill>
                <a:latin typeface="Helvetica" pitchFamily="-65" charset="0"/>
              </a:rPr>
              <a:t>Students should  have had the opportunity view the film in its entirety</a:t>
            </a:r>
          </a:p>
          <a:p>
            <a:pPr algn="just" eaLnBrk="1" hangingPunct="1">
              <a:lnSpc>
                <a:spcPct val="90000"/>
              </a:lnSpc>
            </a:pPr>
            <a:r>
              <a:rPr lang="en-US" sz="1600" dirty="0" smtClean="0">
                <a:solidFill>
                  <a:srgbClr val="0000FF"/>
                </a:solidFill>
                <a:latin typeface="Helvetica" pitchFamily="-65" charset="0"/>
              </a:rPr>
              <a:t> </a:t>
            </a:r>
          </a:p>
          <a:p>
            <a:pPr algn="just" eaLnBrk="1" hangingPunct="1">
              <a:lnSpc>
                <a:spcPct val="90000"/>
              </a:lnSpc>
            </a:pPr>
            <a:r>
              <a:rPr lang="en-US" sz="1600" dirty="0" smtClean="0">
                <a:solidFill>
                  <a:srgbClr val="0000FF"/>
                </a:solidFill>
                <a:latin typeface="Helvetica" pitchFamily="-65" charset="0"/>
              </a:rPr>
              <a:t>To assist in students understanding of the Narrative they review this PowerPoint presentation providing definition and elements of mise en scene. This is complemented by class discussion/ and extracts from the film</a:t>
            </a:r>
          </a:p>
          <a:p>
            <a:pPr algn="just" eaLnBrk="1" hangingPunct="1">
              <a:lnSpc>
                <a:spcPct val="90000"/>
              </a:lnSpc>
            </a:pPr>
            <a:endParaRPr lang="en-US" sz="1600" dirty="0" smtClean="0">
              <a:solidFill>
                <a:srgbClr val="0000FF"/>
              </a:solidFill>
              <a:latin typeface="Helvetica" pitchFamily="-65" charset="0"/>
            </a:endParaRPr>
          </a:p>
          <a:p>
            <a:pPr algn="just" eaLnBrk="1" hangingPunct="1">
              <a:lnSpc>
                <a:spcPct val="90000"/>
              </a:lnSpc>
            </a:pPr>
            <a:r>
              <a:rPr lang="en-US" sz="1600" dirty="0" smtClean="0">
                <a:solidFill>
                  <a:srgbClr val="0000FF"/>
                </a:solidFill>
                <a:latin typeface="Helvetica" pitchFamily="-65" charset="0"/>
              </a:rPr>
              <a:t>Students review sequences from the film and address specific questions to discuss and  analyse how mise en scene contributes to the Narrative</a:t>
            </a:r>
          </a:p>
          <a:p>
            <a:pPr algn="just" eaLnBrk="1" hangingPunct="1">
              <a:lnSpc>
                <a:spcPct val="90000"/>
              </a:lnSpc>
            </a:pPr>
            <a:endParaRPr lang="en-US" sz="1600" dirty="0" smtClean="0">
              <a:latin typeface="Helvetica" pitchFamily="-65" charset="0"/>
            </a:endParaRPr>
          </a:p>
          <a:p>
            <a:pPr algn="just" eaLnBrk="1" hangingPunct="1">
              <a:lnSpc>
                <a:spcPct val="90000"/>
              </a:lnSpc>
            </a:pPr>
            <a:r>
              <a:rPr lang="en-US" sz="1600" dirty="0" smtClean="0">
                <a:latin typeface="Helvetica" pitchFamily="-65" charset="0"/>
              </a:rPr>
              <a:t> </a:t>
            </a:r>
          </a:p>
          <a:p>
            <a:pPr algn="just" eaLnBrk="1" hangingPunct="1">
              <a:lnSpc>
                <a:spcPct val="90000"/>
              </a:lnSpc>
            </a:pPr>
            <a:r>
              <a:rPr lang="en-US" sz="1600" dirty="0" smtClean="0">
                <a:latin typeface="Helvetica" pitchFamily="-65" charset="0"/>
              </a:rPr>
              <a:t>  </a:t>
            </a:r>
          </a:p>
          <a:p>
            <a:pPr algn="just" eaLnBrk="1" hangingPunct="1">
              <a:lnSpc>
                <a:spcPct val="90000"/>
              </a:lnSpc>
            </a:pPr>
            <a:endParaRPr lang="en-US" sz="1800" dirty="0" smtClean="0">
              <a:latin typeface="Helvetica" pitchFamily="-65" charset="0"/>
            </a:endParaRPr>
          </a:p>
          <a:p>
            <a:pPr algn="l" eaLnBrk="1" hangingPunct="1">
              <a:lnSpc>
                <a:spcPct val="90000"/>
              </a:lnSpc>
            </a:pPr>
            <a:endParaRPr lang="en-GB" sz="1800" dirty="0">
              <a:latin typeface="Comic Sans MS" pitchFamily="-65"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76200"/>
            <a:ext cx="9144000" cy="774700"/>
          </a:xfrm>
          <a:solidFill>
            <a:srgbClr val="7DB1E1">
              <a:alpha val="67842"/>
            </a:srgbClr>
          </a:solidFill>
        </p:spPr>
        <p:txBody>
          <a:bodyPr/>
          <a:lstStyle/>
          <a:p>
            <a:pPr eaLnBrk="1" hangingPunct="1"/>
            <a:r>
              <a:rPr lang="en-GB" sz="4000" b="1" dirty="0">
                <a:solidFill>
                  <a:schemeClr val="bg1"/>
                </a:solidFill>
              </a:rPr>
              <a:t>        </a:t>
            </a:r>
            <a:r>
              <a:rPr lang="en-GB" sz="4000" b="1" dirty="0" smtClean="0">
                <a:solidFill>
                  <a:schemeClr val="bg1"/>
                </a:solidFill>
              </a:rPr>
              <a:t>     </a:t>
            </a:r>
            <a:r>
              <a:rPr lang="en-GB" sz="4000" b="1" dirty="0" smtClean="0">
                <a:solidFill>
                  <a:schemeClr val="bg1"/>
                </a:solidFill>
                <a:latin typeface="Helvetica" pitchFamily="-65" charset="0"/>
              </a:rPr>
              <a:t>Setting </a:t>
            </a:r>
            <a:endParaRPr lang="en-GB" sz="4000" b="1" dirty="0">
              <a:solidFill>
                <a:schemeClr val="bg1"/>
              </a:solidFill>
              <a:latin typeface="Helvetica" pitchFamily="-65" charset="0"/>
            </a:endParaRPr>
          </a:p>
        </p:txBody>
      </p:sp>
      <p:pic>
        <p:nvPicPr>
          <p:cNvPr id="11" name="Picture 10" descr="3894165900_9c90e69217.jpg"/>
          <p:cNvPicPr>
            <a:picLocks noChangeAspect="1"/>
          </p:cNvPicPr>
          <p:nvPr/>
        </p:nvPicPr>
        <p:blipFill>
          <a:blip r:embed="rId2"/>
          <a:stretch>
            <a:fillRect/>
          </a:stretch>
        </p:blipFill>
        <p:spPr>
          <a:xfrm>
            <a:off x="1357714" y="2091857"/>
            <a:ext cx="6428571" cy="2674286"/>
          </a:xfrm>
          <a:prstGeom prst="rect">
            <a:avLst/>
          </a:prstGeom>
        </p:spPr>
      </p:pic>
      <p:sp>
        <p:nvSpPr>
          <p:cNvPr id="12" name="TextBox 11"/>
          <p:cNvSpPr txBox="1"/>
          <p:nvPr/>
        </p:nvSpPr>
        <p:spPr>
          <a:xfrm>
            <a:off x="1447800" y="5257800"/>
            <a:ext cx="6477000" cy="523220"/>
          </a:xfrm>
          <a:prstGeom prst="rect">
            <a:avLst/>
          </a:prstGeom>
          <a:noFill/>
        </p:spPr>
        <p:txBody>
          <a:bodyPr wrap="square" rtlCol="0">
            <a:spAutoFit/>
          </a:bodyPr>
          <a:lstStyle/>
          <a:p>
            <a:r>
              <a:rPr lang="en-US" sz="1400" dirty="0" smtClean="0">
                <a:latin typeface="Helvetica"/>
                <a:cs typeface="Helvetica"/>
              </a:rPr>
              <a:t>3. What is the name and function  of the machine, Blade Runner  Holden administers to Leon. Research and explain the origins of the machine </a:t>
            </a:r>
            <a:endParaRPr lang="en-US" sz="1400"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62000" y="2057400"/>
            <a:ext cx="7278687" cy="4114800"/>
          </a:xfrm>
        </p:spPr>
        <p:txBody>
          <a:bodyPr/>
          <a:lstStyle/>
          <a:p>
            <a:r>
              <a:rPr lang="en-US" sz="1800" dirty="0" smtClean="0">
                <a:solidFill>
                  <a:srgbClr val="0000FF"/>
                </a:solidFill>
              </a:rPr>
              <a:t>Costume, or clothing and its accessories, is also an important visual element in film.</a:t>
            </a:r>
          </a:p>
          <a:p>
            <a:endParaRPr lang="en-US" sz="1800" dirty="0" smtClean="0">
              <a:solidFill>
                <a:srgbClr val="0000FF"/>
              </a:solidFill>
            </a:endParaRPr>
          </a:p>
          <a:p>
            <a:r>
              <a:rPr lang="en-US" sz="1800" dirty="0" smtClean="0">
                <a:solidFill>
                  <a:srgbClr val="0000FF"/>
                </a:solidFill>
              </a:rPr>
              <a:t>Directors concerned with historical reality often go to great lengths to research clothing style, textile, and dye likely to be used by characters of a certain era, for costume is an indispensable means of establishing </a:t>
            </a:r>
            <a:r>
              <a:rPr lang="en-US" sz="1800" dirty="0" smtClean="0">
                <a:solidFill>
                  <a:srgbClr val="FF0000"/>
                </a:solidFill>
              </a:rPr>
              <a:t>authenticity</a:t>
            </a:r>
            <a:r>
              <a:rPr lang="en-US" sz="1800" dirty="0" smtClean="0"/>
              <a:t>.</a:t>
            </a:r>
          </a:p>
          <a:p>
            <a:endParaRPr lang="en-US" sz="1800" dirty="0" smtClean="0"/>
          </a:p>
          <a:p>
            <a:r>
              <a:rPr lang="en-US" sz="1800" dirty="0" smtClean="0">
                <a:solidFill>
                  <a:srgbClr val="0000FF"/>
                </a:solidFill>
              </a:rPr>
              <a:t>Costume can serve to enhance the narrative, or story, for instance, by suggesting social position of characters.</a:t>
            </a:r>
          </a:p>
          <a:p>
            <a:endParaRPr lang="en-US" sz="1800" dirty="0" smtClean="0">
              <a:solidFill>
                <a:srgbClr val="0000FF"/>
              </a:solidFill>
            </a:endParaRPr>
          </a:p>
          <a:p>
            <a:r>
              <a:rPr lang="en-US" sz="1800" dirty="0" smtClean="0">
                <a:solidFill>
                  <a:srgbClr val="0000FF"/>
                </a:solidFill>
              </a:rPr>
              <a:t>Costume also can hint at character development in the film </a:t>
            </a:r>
          </a:p>
          <a:p>
            <a:endParaRPr lang="en-AU" sz="1800" dirty="0">
              <a:latin typeface="Arial" pitchFamily="-65" charset="-52"/>
            </a:endParaRPr>
          </a:p>
        </p:txBody>
      </p:sp>
      <p:sp>
        <p:nvSpPr>
          <p:cNvPr id="9219" name="Rectangle 2"/>
          <p:cNvSpPr txBox="1">
            <a:spLocks noChangeArrowheads="1"/>
          </p:cNvSpPr>
          <p:nvPr/>
        </p:nvSpPr>
        <p:spPr bwMode="auto">
          <a:xfrm>
            <a:off x="-14288" y="76200"/>
            <a:ext cx="9158288" cy="749300"/>
          </a:xfrm>
          <a:prstGeom prst="rect">
            <a:avLst/>
          </a:prstGeom>
          <a:solidFill>
            <a:srgbClr val="7DB1E1">
              <a:alpha val="67842"/>
            </a:srgbClr>
          </a:solidFill>
          <a:ln w="9525">
            <a:noFill/>
            <a:miter lim="800000"/>
            <a:headEnd/>
            <a:tailEnd/>
          </a:ln>
        </p:spPr>
        <p:txBody>
          <a:bodyPr anchor="b">
            <a:prstTxWarp prst="textNoShape">
              <a:avLst/>
            </a:prstTxWarp>
          </a:bodyPr>
          <a:lstStyle/>
          <a:p>
            <a:r>
              <a:rPr lang="en-GB" sz="4000" b="1" dirty="0" smtClean="0">
                <a:solidFill>
                  <a:schemeClr val="bg1"/>
                </a:solidFill>
                <a:latin typeface="Helvetica" pitchFamily="-65" charset="0"/>
              </a:rPr>
              <a:t>                 Costume </a:t>
            </a:r>
            <a:endParaRPr lang="en-GB" sz="4000" b="1" dirty="0">
              <a:solidFill>
                <a:schemeClr val="bg1"/>
              </a:solidFill>
              <a:latin typeface="Helvetica" pitchFamily="-65"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s-6.jpeg"/>
          <p:cNvPicPr>
            <a:picLocks noChangeAspect="1"/>
          </p:cNvPicPr>
          <p:nvPr/>
        </p:nvPicPr>
        <p:blipFill>
          <a:blip r:embed="rId3"/>
          <a:stretch>
            <a:fillRect/>
          </a:stretch>
        </p:blipFill>
        <p:spPr>
          <a:xfrm>
            <a:off x="5943600" y="1752600"/>
            <a:ext cx="3200400" cy="1962727"/>
          </a:xfrm>
          <a:prstGeom prst="rect">
            <a:avLst/>
          </a:prstGeom>
        </p:spPr>
      </p:pic>
      <p:sp>
        <p:nvSpPr>
          <p:cNvPr id="9219" name="Rectangle 2"/>
          <p:cNvSpPr txBox="1">
            <a:spLocks noChangeArrowheads="1"/>
          </p:cNvSpPr>
          <p:nvPr/>
        </p:nvSpPr>
        <p:spPr bwMode="auto">
          <a:xfrm>
            <a:off x="-14288" y="76200"/>
            <a:ext cx="9158288" cy="749300"/>
          </a:xfrm>
          <a:prstGeom prst="rect">
            <a:avLst/>
          </a:prstGeom>
          <a:solidFill>
            <a:srgbClr val="7DB1E1">
              <a:alpha val="67842"/>
            </a:srgbClr>
          </a:solidFill>
          <a:ln w="9525">
            <a:noFill/>
            <a:miter lim="800000"/>
            <a:headEnd/>
            <a:tailEnd/>
          </a:ln>
        </p:spPr>
        <p:txBody>
          <a:bodyPr anchor="b">
            <a:prstTxWarp prst="textNoShape">
              <a:avLst/>
            </a:prstTxWarp>
          </a:bodyPr>
          <a:lstStyle/>
          <a:p>
            <a:r>
              <a:rPr lang="en-GB" sz="4000" b="1" dirty="0" smtClean="0">
                <a:solidFill>
                  <a:schemeClr val="bg1"/>
                </a:solidFill>
                <a:latin typeface="Helvetica" pitchFamily="-65" charset="0"/>
              </a:rPr>
              <a:t>                 Costume </a:t>
            </a:r>
            <a:endParaRPr lang="en-GB" sz="4000" b="1" dirty="0">
              <a:solidFill>
                <a:schemeClr val="bg1"/>
              </a:solidFill>
              <a:latin typeface="Helvetica" pitchFamily="-65" charset="0"/>
            </a:endParaRPr>
          </a:p>
        </p:txBody>
      </p:sp>
      <p:pic>
        <p:nvPicPr>
          <p:cNvPr id="13" name="Picture 12" descr="blade_runner_21.jpg"/>
          <p:cNvPicPr>
            <a:picLocks noChangeAspect="1"/>
          </p:cNvPicPr>
          <p:nvPr/>
        </p:nvPicPr>
        <p:blipFill>
          <a:blip r:embed="rId4"/>
          <a:stretch>
            <a:fillRect/>
          </a:stretch>
        </p:blipFill>
        <p:spPr>
          <a:xfrm>
            <a:off x="762000" y="1828800"/>
            <a:ext cx="2363671" cy="1981200"/>
          </a:xfrm>
          <a:prstGeom prst="rect">
            <a:avLst/>
          </a:prstGeom>
        </p:spPr>
      </p:pic>
      <p:pic>
        <p:nvPicPr>
          <p:cNvPr id="15" name="Picture 14" descr="images-5.jpeg"/>
          <p:cNvPicPr>
            <a:picLocks noChangeAspect="1"/>
          </p:cNvPicPr>
          <p:nvPr/>
        </p:nvPicPr>
        <p:blipFill>
          <a:blip r:embed="rId5"/>
          <a:stretch>
            <a:fillRect/>
          </a:stretch>
        </p:blipFill>
        <p:spPr>
          <a:xfrm>
            <a:off x="3276600" y="1828800"/>
            <a:ext cx="3026228" cy="1981200"/>
          </a:xfrm>
          <a:prstGeom prst="rect">
            <a:avLst/>
          </a:prstGeom>
        </p:spPr>
      </p:pic>
      <p:pic>
        <p:nvPicPr>
          <p:cNvPr id="17" name="Picture 16" descr="3593380_orig.jpg"/>
          <p:cNvPicPr>
            <a:picLocks noChangeAspect="1"/>
          </p:cNvPicPr>
          <p:nvPr/>
        </p:nvPicPr>
        <p:blipFill>
          <a:blip r:embed="rId6"/>
          <a:stretch>
            <a:fillRect/>
          </a:stretch>
        </p:blipFill>
        <p:spPr>
          <a:xfrm>
            <a:off x="762000" y="3962400"/>
            <a:ext cx="2438400" cy="1985048"/>
          </a:xfrm>
          <a:prstGeom prst="rect">
            <a:avLst/>
          </a:prstGeom>
        </p:spPr>
      </p:pic>
      <p:pic>
        <p:nvPicPr>
          <p:cNvPr id="19" name="Picture 18" descr="tyrell.jpg"/>
          <p:cNvPicPr>
            <a:picLocks noChangeAspect="1"/>
          </p:cNvPicPr>
          <p:nvPr/>
        </p:nvPicPr>
        <p:blipFill>
          <a:blip r:embed="rId7"/>
          <a:stretch>
            <a:fillRect/>
          </a:stretch>
        </p:blipFill>
        <p:spPr>
          <a:xfrm>
            <a:off x="3276600" y="3962400"/>
            <a:ext cx="3048000" cy="1981200"/>
          </a:xfrm>
          <a:prstGeom prst="rect">
            <a:avLst/>
          </a:prstGeom>
        </p:spPr>
      </p:pic>
      <p:pic>
        <p:nvPicPr>
          <p:cNvPr id="20" name="Picture 19" descr="DownloadedFile-1.jpeg"/>
          <p:cNvPicPr>
            <a:picLocks noChangeAspect="1"/>
          </p:cNvPicPr>
          <p:nvPr/>
        </p:nvPicPr>
        <p:blipFill>
          <a:blip r:embed="rId8"/>
          <a:stretch>
            <a:fillRect/>
          </a:stretch>
        </p:blipFill>
        <p:spPr>
          <a:xfrm>
            <a:off x="6477000" y="3962400"/>
            <a:ext cx="2057400" cy="1981200"/>
          </a:xfrm>
          <a:prstGeom prst="rect">
            <a:avLst/>
          </a:prstGeom>
        </p:spPr>
      </p:pic>
      <p:sp>
        <p:nvSpPr>
          <p:cNvPr id="21" name="TextBox 20"/>
          <p:cNvSpPr txBox="1"/>
          <p:nvPr/>
        </p:nvSpPr>
        <p:spPr>
          <a:xfrm>
            <a:off x="762000" y="6096000"/>
            <a:ext cx="6934200" cy="338554"/>
          </a:xfrm>
          <a:prstGeom prst="rect">
            <a:avLst/>
          </a:prstGeom>
          <a:noFill/>
        </p:spPr>
        <p:txBody>
          <a:bodyPr wrap="square" rtlCol="0">
            <a:spAutoFit/>
          </a:bodyPr>
          <a:lstStyle/>
          <a:p>
            <a:r>
              <a:rPr lang="en-US" sz="1600" dirty="0" smtClean="0">
                <a:latin typeface="Helvetica"/>
                <a:cs typeface="Helvetica"/>
              </a:rPr>
              <a:t>5. Describe one characters costume as agent of representation</a:t>
            </a:r>
            <a:endParaRPr lang="en-US" sz="1600" dirty="0">
              <a:latin typeface="Helvetica"/>
              <a:cs typeface="Helvetica"/>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marL="0" indent="0">
              <a:buNone/>
            </a:pPr>
            <a:endParaRPr lang="en-AU" sz="1800" dirty="0" smtClean="0"/>
          </a:p>
          <a:p>
            <a:r>
              <a:rPr lang="en-US" sz="1800" dirty="0" smtClean="0">
                <a:solidFill>
                  <a:srgbClr val="0000FF"/>
                </a:solidFill>
                <a:latin typeface="Helvetica"/>
                <a:cs typeface="Helvetica"/>
              </a:rPr>
              <a:t>Lighting, like the other aspects of mise-en-scene, is a tool used by the director to convey special meaning about a character or the narrative to the viewer.</a:t>
            </a:r>
          </a:p>
          <a:p>
            <a:endParaRPr lang="en-US" sz="1800" dirty="0" smtClean="0">
              <a:solidFill>
                <a:srgbClr val="0000FF"/>
              </a:solidFill>
              <a:latin typeface="Helvetica"/>
              <a:cs typeface="Helvetica"/>
            </a:endParaRPr>
          </a:p>
          <a:p>
            <a:r>
              <a:rPr lang="en-US" sz="1800" dirty="0" smtClean="0">
                <a:solidFill>
                  <a:srgbClr val="0000FF"/>
                </a:solidFill>
                <a:latin typeface="Helvetica"/>
                <a:cs typeface="Helvetica"/>
              </a:rPr>
              <a:t>Lighting can help define the setting of a scene or accentuate the behavior of the figures in the film</a:t>
            </a:r>
          </a:p>
          <a:p>
            <a:endParaRPr lang="en-US" sz="1800" dirty="0" smtClean="0">
              <a:solidFill>
                <a:srgbClr val="0000FF"/>
              </a:solidFill>
              <a:latin typeface="Helvetica"/>
              <a:cs typeface="Helvetica"/>
            </a:endParaRPr>
          </a:p>
          <a:p>
            <a:r>
              <a:rPr lang="en-US" sz="1800" dirty="0" smtClean="0">
                <a:solidFill>
                  <a:srgbClr val="0000FF"/>
                </a:solidFill>
                <a:latin typeface="Helvetica"/>
                <a:cs typeface="Helvetica"/>
              </a:rPr>
              <a:t>The quality of lighting in a scene can be achieved by manipulating the quality and the direction of the light.</a:t>
            </a:r>
          </a:p>
          <a:p>
            <a:endParaRPr lang="en-US" sz="1800" dirty="0" smtClean="0">
              <a:solidFill>
                <a:srgbClr val="0000FF"/>
              </a:solidFill>
              <a:latin typeface="Helvetica"/>
              <a:cs typeface="Helvetica"/>
            </a:endParaRPr>
          </a:p>
          <a:p>
            <a:r>
              <a:rPr lang="en-US" sz="1800" dirty="0" smtClean="0">
                <a:solidFill>
                  <a:srgbClr val="0000FF"/>
                </a:solidFill>
                <a:latin typeface="Helvetica"/>
                <a:cs typeface="Helvetica"/>
              </a:rPr>
              <a:t>There are five primary types of directional lighting: frontal lighting, side lighting, back lighting, under lighting, and top lighting</a:t>
            </a:r>
          </a:p>
          <a:p>
            <a:endParaRPr lang="en-AU" sz="1800" dirty="0" smtClean="0"/>
          </a:p>
          <a:p>
            <a:endParaRPr lang="en-AU" sz="1800" dirty="0"/>
          </a:p>
          <a:p>
            <a:endParaRPr lang="en-AU" sz="1800" dirty="0"/>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1182688" y="2017713"/>
            <a:ext cx="5675312" cy="4114800"/>
          </a:xfrm>
        </p:spPr>
        <p:txBody>
          <a:bodyPr/>
          <a:lstStyle/>
          <a:p>
            <a:r>
              <a:rPr lang="en-US" sz="1800" dirty="0" smtClean="0">
                <a:latin typeface="Helvetica"/>
                <a:cs typeface="Helvetica"/>
              </a:rPr>
              <a:t>   </a:t>
            </a:r>
            <a:r>
              <a:rPr lang="en-US" sz="1800" dirty="0" smtClean="0">
                <a:solidFill>
                  <a:srgbClr val="0000FF"/>
                </a:solidFill>
                <a:latin typeface="Helvetica"/>
                <a:cs typeface="Helvetica"/>
              </a:rPr>
              <a:t>Frontal lighting </a:t>
            </a:r>
            <a:r>
              <a:rPr lang="en-AU" sz="1800" dirty="0" smtClean="0">
                <a:solidFill>
                  <a:srgbClr val="0000FF"/>
                </a:solidFill>
                <a:latin typeface="Helvetica"/>
                <a:cs typeface="Helvetica"/>
              </a:rPr>
              <a:t>is where the light source is directly behind the viewer's point of view. Front lighting does little to reveal form or texture since the shadows are mostly hidden from view; as a result it can make things look flat. However soft diffused frontal lighting can also be quite flattering to some subjects for this very reason</a:t>
            </a:r>
          </a:p>
          <a:p>
            <a:endParaRPr lang="en-AU" sz="1800" dirty="0" smtClean="0">
              <a:latin typeface="Helvetica"/>
              <a:cs typeface="Helvetica"/>
            </a:endParaRPr>
          </a:p>
          <a:p>
            <a:r>
              <a:rPr lang="en-AU" sz="1800" dirty="0" smtClean="0">
                <a:solidFill>
                  <a:srgbClr val="0000FF"/>
                </a:solidFill>
                <a:latin typeface="Helvetica"/>
                <a:cs typeface="Helvetica"/>
              </a:rPr>
              <a:t>Side Lighting is  </a:t>
            </a:r>
            <a:r>
              <a:rPr lang="en-AU" sz="1800" dirty="0" smtClean="0">
                <a:solidFill>
                  <a:srgbClr val="0000FF"/>
                </a:solidFill>
              </a:rPr>
              <a:t>very good for showing form and texture and lends a three-dimensional quality to objects. Shadows are prominent and contrast can be high as a result. Side lighting can be used to throw dramatic shadows onto surfaces such as walls and create atmosphere. </a:t>
            </a:r>
            <a:r>
              <a:rPr lang="en-AU" sz="1800" dirty="0" smtClean="0">
                <a:solidFill>
                  <a:srgbClr val="0000FF"/>
                </a:solidFill>
                <a:latin typeface="Helvetica"/>
                <a:cs typeface="Helvetica"/>
              </a:rPr>
              <a:t>  </a:t>
            </a:r>
            <a:endParaRPr lang="en-US" sz="1800" dirty="0">
              <a:solidFill>
                <a:srgbClr val="0000FF"/>
              </a:solidFill>
              <a:latin typeface="Helvetica"/>
              <a:cs typeface="Helvetica"/>
            </a:endParaRPr>
          </a:p>
        </p:txBody>
      </p:sp>
      <p:graphicFrame>
        <p:nvGraphicFramePr>
          <p:cNvPr id="90114" name="Object 2"/>
          <p:cNvGraphicFramePr>
            <a:graphicFrameLocks noChangeAspect="1"/>
          </p:cNvGraphicFramePr>
          <p:nvPr/>
        </p:nvGraphicFramePr>
        <p:xfrm>
          <a:off x="6781800" y="2133600"/>
          <a:ext cx="2133600" cy="1143000"/>
        </p:xfrm>
        <a:graphic>
          <a:graphicData uri="http://schemas.openxmlformats.org/presentationml/2006/ole">
            <mc:AlternateContent xmlns:mc="http://schemas.openxmlformats.org/markup-compatibility/2006">
              <mc:Choice xmlns:v="urn:schemas-microsoft-com:vml" Requires="v">
                <p:oleObj spid="_x0000_s90117" name="Document" r:id="rId3" imgW="2057400" imgH="1028700" progId="Word.Document.12">
                  <p:link updateAutomatic="1"/>
                </p:oleObj>
              </mc:Choice>
              <mc:Fallback>
                <p:oleObj name="Document" r:id="rId3" imgW="2057400" imgH="1028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133600"/>
                        <a:ext cx="213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5" name="Object 3"/>
          <p:cNvGraphicFramePr>
            <a:graphicFrameLocks noChangeAspect="1"/>
          </p:cNvGraphicFramePr>
          <p:nvPr/>
        </p:nvGraphicFramePr>
        <p:xfrm>
          <a:off x="6705600" y="4343399"/>
          <a:ext cx="2209800" cy="1672839"/>
        </p:xfrm>
        <a:graphic>
          <a:graphicData uri="http://schemas.openxmlformats.org/presentationml/2006/ole">
            <mc:AlternateContent xmlns:mc="http://schemas.openxmlformats.org/markup-compatibility/2006">
              <mc:Choice xmlns:v="urn:schemas-microsoft-com:vml" Requires="v">
                <p:oleObj spid="_x0000_s90118" name="Document" r:id="rId3" imgW="1358900" imgH="1028700" progId="Word.Document.12">
                  <p:link updateAutomatic="1"/>
                </p:oleObj>
              </mc:Choice>
              <mc:Fallback>
                <p:oleObj name="Document" r:id="rId3" imgW="1358900" imgH="1028700"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343399"/>
                        <a:ext cx="2209800" cy="167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1182688" y="2017713"/>
            <a:ext cx="5370512" cy="4114800"/>
          </a:xfrm>
        </p:spPr>
        <p:txBody>
          <a:bodyPr/>
          <a:lstStyle/>
          <a:p>
            <a:r>
              <a:rPr lang="en-US" sz="1800" dirty="0" smtClean="0">
                <a:latin typeface="Helvetica"/>
                <a:cs typeface="Helvetica"/>
              </a:rPr>
              <a:t>   </a:t>
            </a:r>
            <a:r>
              <a:rPr lang="en-US" sz="1800" dirty="0" smtClean="0">
                <a:solidFill>
                  <a:srgbClr val="0000FF"/>
                </a:solidFill>
                <a:latin typeface="Helvetica"/>
                <a:cs typeface="Helvetica"/>
              </a:rPr>
              <a:t>Backlighting </a:t>
            </a:r>
            <a:r>
              <a:rPr lang="en-AU" sz="1800" dirty="0" smtClean="0">
                <a:solidFill>
                  <a:srgbClr val="0000FF"/>
                </a:solidFill>
              </a:rPr>
              <a:t>is where the viewer is looking into the light source, and objects will have their lit sides facing away from us to appear either as silhouettes or darkly lit by the fill light. It is usually a high contrast situation and can often look very atmospheric and dramatic.</a:t>
            </a:r>
          </a:p>
          <a:p>
            <a:endParaRPr lang="en-AU" sz="1800" dirty="0" smtClean="0">
              <a:solidFill>
                <a:srgbClr val="0000FF"/>
              </a:solidFill>
            </a:endParaRPr>
          </a:p>
          <a:p>
            <a:r>
              <a:rPr lang="en-AU" sz="1800" dirty="0" smtClean="0">
                <a:solidFill>
                  <a:srgbClr val="0000FF"/>
                </a:solidFill>
              </a:rPr>
              <a:t>Top Lighting is often used to provide fill to other light sources. Independently as soft light it is an effective way of showing form. Under hard light it can lend an air of mystery by casting dramatic shadows which conceal most of the forms beneath them:    </a:t>
            </a:r>
            <a:endParaRPr lang="en-US" sz="1800" dirty="0">
              <a:solidFill>
                <a:srgbClr val="0000FF"/>
              </a:solidFill>
              <a:latin typeface="Helvetica"/>
              <a:cs typeface="Helvetica"/>
            </a:endParaRPr>
          </a:p>
        </p:txBody>
      </p:sp>
      <p:graphicFrame>
        <p:nvGraphicFramePr>
          <p:cNvPr id="91140" name="Object 4"/>
          <p:cNvGraphicFramePr>
            <a:graphicFrameLocks noChangeAspect="1"/>
          </p:cNvGraphicFramePr>
          <p:nvPr/>
        </p:nvGraphicFramePr>
        <p:xfrm>
          <a:off x="7391400" y="2133600"/>
          <a:ext cx="1296000" cy="1828800"/>
        </p:xfrm>
        <a:graphic>
          <a:graphicData uri="http://schemas.openxmlformats.org/presentationml/2006/ole">
            <mc:AlternateContent xmlns:mc="http://schemas.openxmlformats.org/markup-compatibility/2006">
              <mc:Choice xmlns:v="urn:schemas-microsoft-com:vml" Requires="v">
                <p:oleObj spid="_x0000_s91142" name="Document" r:id="rId3" imgW="1143000" imgH="1612900" progId="Word.Document.12">
                  <p:link updateAutomatic="1"/>
                </p:oleObj>
              </mc:Choice>
              <mc:Fallback>
                <p:oleObj name="Document" r:id="rId3" imgW="1143000" imgH="1612900" progId="Word.Document.12">
                  <p:link updateAutomatic="1"/>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33600"/>
                        <a:ext cx="1296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8" descr="DownloadedFile-2.jpeg"/>
          <p:cNvPicPr>
            <a:picLocks noChangeAspect="1"/>
          </p:cNvPicPr>
          <p:nvPr/>
        </p:nvPicPr>
        <p:blipFill>
          <a:blip r:embed="rId5"/>
          <a:stretch>
            <a:fillRect/>
          </a:stretch>
        </p:blipFill>
        <p:spPr>
          <a:xfrm>
            <a:off x="6858000" y="4419600"/>
            <a:ext cx="2047929" cy="127635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1182688" y="2017713"/>
            <a:ext cx="4989512" cy="4114800"/>
          </a:xfrm>
        </p:spPr>
        <p:txBody>
          <a:bodyPr/>
          <a:lstStyle/>
          <a:p>
            <a:pPr algn="just"/>
            <a:r>
              <a:rPr lang="en-US" sz="1800" dirty="0" smtClean="0">
                <a:latin typeface="Helvetica"/>
                <a:cs typeface="Helvetica"/>
              </a:rPr>
              <a:t>  </a:t>
            </a:r>
            <a:r>
              <a:rPr lang="en-US" sz="1800" dirty="0" smtClean="0">
                <a:solidFill>
                  <a:srgbClr val="0000FF"/>
                </a:solidFill>
                <a:latin typeface="Helvetica"/>
                <a:cs typeface="Helvetica"/>
              </a:rPr>
              <a:t>Under Lighting suggests that the light comes from below the subject. Under lighting tends to distort features and is often used to create dramatic horror effects</a:t>
            </a:r>
          </a:p>
          <a:p>
            <a:pPr algn="just">
              <a:buNone/>
            </a:pPr>
            <a:endParaRPr lang="en-US" sz="1800" dirty="0" smtClean="0">
              <a:solidFill>
                <a:srgbClr val="0000FF"/>
              </a:solidFill>
              <a:latin typeface="Helvetica"/>
              <a:cs typeface="Helvetica"/>
            </a:endParaRPr>
          </a:p>
          <a:p>
            <a:pPr algn="just">
              <a:buNone/>
            </a:pPr>
            <a:endParaRPr lang="en-US" sz="1800" dirty="0" smtClean="0">
              <a:solidFill>
                <a:srgbClr val="0000FF"/>
              </a:solidFill>
              <a:latin typeface="Helvetica"/>
              <a:cs typeface="Helvetica"/>
            </a:endParaRPr>
          </a:p>
          <a:p>
            <a:pPr algn="just"/>
            <a:r>
              <a:rPr lang="en-US" sz="1800" dirty="0" smtClean="0">
                <a:solidFill>
                  <a:srgbClr val="0000FF"/>
                </a:solidFill>
                <a:latin typeface="Helvetica"/>
                <a:cs typeface="Helvetica"/>
              </a:rPr>
              <a:t>Tinted Light is created by filters during production to color a scene for dramatic effect. In the scene where Holden interrogates Roy grey filtered light is used to accent the films dull metal color scheme and postindustrial look </a:t>
            </a:r>
            <a:endParaRPr lang="en-US" sz="1800" dirty="0">
              <a:solidFill>
                <a:srgbClr val="0000FF"/>
              </a:solidFill>
              <a:latin typeface="Helvetica"/>
              <a:cs typeface="Helvetica"/>
            </a:endParaRPr>
          </a:p>
        </p:txBody>
      </p:sp>
      <p:graphicFrame>
        <p:nvGraphicFramePr>
          <p:cNvPr id="92164" name="Object 4"/>
          <p:cNvGraphicFramePr>
            <a:graphicFrameLocks noChangeAspect="1"/>
          </p:cNvGraphicFramePr>
          <p:nvPr/>
        </p:nvGraphicFramePr>
        <p:xfrm>
          <a:off x="6172200" y="1981200"/>
          <a:ext cx="2286000" cy="1888659"/>
        </p:xfrm>
        <a:graphic>
          <a:graphicData uri="http://schemas.openxmlformats.org/presentationml/2006/ole">
            <mc:AlternateContent xmlns:mc="http://schemas.openxmlformats.org/markup-compatibility/2006">
              <mc:Choice xmlns:v="urn:schemas-microsoft-com:vml" Requires="v">
                <p:oleObj spid="_x0000_s92166" name="Document" r:id="rId3" imgW="1841500" imgH="1562100" progId="Word.Document.12">
                  <p:link updateAutomatic="1"/>
                </p:oleObj>
              </mc:Choice>
              <mc:Fallback>
                <p:oleObj name="Document" r:id="rId3" imgW="1841500" imgH="1562100" progId="Word.Document.12">
                  <p:link updateAutomatic="1"/>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286000" cy="188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6" descr="02-holden_with_vk.jpg"/>
          <p:cNvPicPr>
            <a:picLocks noChangeAspect="1"/>
          </p:cNvPicPr>
          <p:nvPr/>
        </p:nvPicPr>
        <p:blipFill>
          <a:blip r:embed="rId5"/>
          <a:stretch>
            <a:fillRect/>
          </a:stretch>
        </p:blipFill>
        <p:spPr>
          <a:xfrm>
            <a:off x="6172200" y="3886200"/>
            <a:ext cx="2324545" cy="137160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marL="0" indent="0">
              <a:buNone/>
            </a:pPr>
            <a:endParaRPr lang="en-AU" sz="1800" dirty="0" smtClean="0"/>
          </a:p>
          <a:p>
            <a:r>
              <a:rPr lang="en-AU" sz="1800" dirty="0" smtClean="0">
                <a:latin typeface="Helvetica"/>
                <a:cs typeface="Helvetica"/>
              </a:rPr>
              <a:t>Classical Hollywood filmmaking developed the custom of using at least three light sources per shot:</a:t>
            </a:r>
          </a:p>
          <a:p>
            <a:endParaRPr lang="en-AU" sz="1800" dirty="0" smtClean="0">
              <a:latin typeface="Helvetica"/>
              <a:cs typeface="Helvetica"/>
            </a:endParaRPr>
          </a:p>
          <a:p>
            <a:pPr>
              <a:buNone/>
            </a:pPr>
            <a:r>
              <a:rPr lang="en-AU" sz="1800" dirty="0" smtClean="0">
                <a:latin typeface="Helvetica"/>
                <a:cs typeface="Helvetica"/>
              </a:rPr>
              <a:t> </a:t>
            </a:r>
          </a:p>
          <a:p>
            <a:r>
              <a:rPr lang="en-AU" sz="1800" dirty="0" smtClean="0">
                <a:solidFill>
                  <a:srgbClr val="0000FF"/>
                </a:solidFill>
                <a:latin typeface="Helvetica"/>
                <a:cs typeface="Helvetica"/>
              </a:rPr>
              <a:t>Key light: comes diagonally from the front</a:t>
            </a:r>
          </a:p>
          <a:p>
            <a:endParaRPr lang="en-AU" sz="1800" dirty="0" smtClean="0">
              <a:solidFill>
                <a:srgbClr val="0000FF"/>
              </a:solidFill>
              <a:latin typeface="Helvetica"/>
              <a:cs typeface="Helvetica"/>
            </a:endParaRPr>
          </a:p>
          <a:p>
            <a:r>
              <a:rPr lang="en-AU" sz="1800" dirty="0" smtClean="0">
                <a:solidFill>
                  <a:srgbClr val="0000FF"/>
                </a:solidFill>
                <a:latin typeface="Helvetica"/>
                <a:cs typeface="Helvetica"/>
              </a:rPr>
              <a:t>Fill light: from a position near the camera</a:t>
            </a:r>
          </a:p>
          <a:p>
            <a:endParaRPr lang="en-AU" sz="1800" dirty="0" smtClean="0">
              <a:solidFill>
                <a:srgbClr val="0000FF"/>
              </a:solidFill>
              <a:latin typeface="Helvetica"/>
              <a:cs typeface="Helvetica"/>
            </a:endParaRPr>
          </a:p>
          <a:p>
            <a:r>
              <a:rPr lang="en-AU" sz="1800" dirty="0" smtClean="0">
                <a:solidFill>
                  <a:srgbClr val="0000FF"/>
                </a:solidFill>
                <a:latin typeface="Helvetica"/>
                <a:cs typeface="Helvetica"/>
              </a:rPr>
              <a:t>Backlight from behind and above the figure</a:t>
            </a:r>
          </a:p>
          <a:p>
            <a:pPr>
              <a:buNone/>
            </a:pPr>
            <a:endParaRPr lang="en-AU" sz="1800" dirty="0" smtClean="0"/>
          </a:p>
          <a:p>
            <a:endParaRPr lang="en-AU" sz="1800" dirty="0" smtClean="0"/>
          </a:p>
          <a:p>
            <a:endParaRPr lang="en-AU" sz="1800" dirty="0"/>
          </a:p>
          <a:p>
            <a:endParaRPr lang="en-AU" sz="1800" dirty="0"/>
          </a:p>
        </p:txBody>
      </p:sp>
      <p:pic>
        <p:nvPicPr>
          <p:cNvPr id="8" name="Picture 7" descr="3-point-lighting-diagram.gif"/>
          <p:cNvPicPr>
            <a:picLocks noChangeAspect="1"/>
          </p:cNvPicPr>
          <p:nvPr/>
        </p:nvPicPr>
        <p:blipFill>
          <a:blip r:embed="rId2"/>
          <a:stretch>
            <a:fillRect/>
          </a:stretch>
        </p:blipFill>
        <p:spPr>
          <a:xfrm>
            <a:off x="5638800" y="3276600"/>
            <a:ext cx="3124200" cy="2250943"/>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lade-runner-harrison-ford.jpg"/>
          <p:cNvPicPr>
            <a:picLocks noChangeAspect="1"/>
          </p:cNvPicPr>
          <p:nvPr/>
        </p:nvPicPr>
        <p:blipFill>
          <a:blip r:embed="rId2"/>
          <a:stretch>
            <a:fillRect/>
          </a:stretch>
        </p:blipFill>
        <p:spPr>
          <a:xfrm>
            <a:off x="381000" y="1524000"/>
            <a:ext cx="8534400" cy="4267200"/>
          </a:xfrm>
          <a:prstGeom prst="rect">
            <a:avLst/>
          </a:prstGeom>
        </p:spPr>
      </p:pic>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a:buNone/>
            </a:pPr>
            <a:endParaRPr lang="en-AU" sz="1800" dirty="0" smtClean="0"/>
          </a:p>
          <a:p>
            <a:endParaRPr lang="en-AU" sz="1800" dirty="0" smtClean="0"/>
          </a:p>
          <a:p>
            <a:endParaRPr lang="en-AU" sz="1800" dirty="0"/>
          </a:p>
          <a:p>
            <a:endParaRPr lang="en-AU" sz="1800" dirty="0"/>
          </a:p>
        </p:txBody>
      </p:sp>
      <p:sp>
        <p:nvSpPr>
          <p:cNvPr id="7" name="Oval 6"/>
          <p:cNvSpPr>
            <a:spLocks noChangeArrowheads="1"/>
          </p:cNvSpPr>
          <p:nvPr/>
        </p:nvSpPr>
        <p:spPr bwMode="auto">
          <a:xfrm>
            <a:off x="381000" y="1828800"/>
            <a:ext cx="1066800" cy="914400"/>
          </a:xfrm>
          <a:prstGeom prst="ellipse">
            <a:avLst/>
          </a:prstGeom>
          <a:solidFill>
            <a:schemeClr val="accent1"/>
          </a:solidFill>
          <a:ln w="9525">
            <a:solidFill>
              <a:schemeClr val="tx1"/>
            </a:solidFill>
            <a:round/>
            <a:headEnd/>
            <a:tailEnd/>
          </a:ln>
          <a:effectLst/>
        </p:spPr>
        <p:txBody>
          <a:bodyPr anchor="ctr">
            <a:prstTxWarp prst="textNoShape">
              <a:avLst/>
            </a:prstTxWarp>
          </a:bodyPr>
          <a:lstStyle/>
          <a:p>
            <a:r>
              <a:rPr lang="en-US" sz="1200" dirty="0">
                <a:latin typeface="Helvetica"/>
                <a:cs typeface="Helvetica"/>
              </a:rPr>
              <a:t>FILLER LIGHTS</a:t>
            </a:r>
          </a:p>
        </p:txBody>
      </p:sp>
      <p:sp>
        <p:nvSpPr>
          <p:cNvPr id="9" name="Line 11"/>
          <p:cNvSpPr>
            <a:spLocks noChangeShapeType="1"/>
          </p:cNvSpPr>
          <p:nvPr/>
        </p:nvSpPr>
        <p:spPr bwMode="auto">
          <a:xfrm>
            <a:off x="1524000" y="2362200"/>
            <a:ext cx="11430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1" name="Oval 8"/>
          <p:cNvSpPr>
            <a:spLocks noChangeArrowheads="1"/>
          </p:cNvSpPr>
          <p:nvPr/>
        </p:nvSpPr>
        <p:spPr bwMode="auto">
          <a:xfrm>
            <a:off x="6781800" y="990600"/>
            <a:ext cx="11430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200" dirty="0">
                <a:latin typeface="Helvetica"/>
                <a:cs typeface="Helvetica"/>
              </a:rPr>
              <a:t>BACK</a:t>
            </a:r>
          </a:p>
          <a:p>
            <a:r>
              <a:rPr lang="en-US" sz="1200" dirty="0">
                <a:latin typeface="Helvetica"/>
                <a:cs typeface="Helvetica"/>
              </a:rPr>
              <a:t>LIGHT</a:t>
            </a:r>
          </a:p>
        </p:txBody>
      </p:sp>
      <p:sp>
        <p:nvSpPr>
          <p:cNvPr id="12" name="Line 16"/>
          <p:cNvSpPr>
            <a:spLocks noChangeShapeType="1"/>
          </p:cNvSpPr>
          <p:nvPr/>
        </p:nvSpPr>
        <p:spPr bwMode="auto">
          <a:xfrm>
            <a:off x="7924800" y="1676400"/>
            <a:ext cx="1219200" cy="609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3" name="Line 15"/>
          <p:cNvSpPr>
            <a:spLocks noChangeShapeType="1"/>
          </p:cNvSpPr>
          <p:nvPr/>
        </p:nvSpPr>
        <p:spPr bwMode="auto">
          <a:xfrm flipH="1">
            <a:off x="4876800" y="1524000"/>
            <a:ext cx="18288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4" name="Oval 6"/>
          <p:cNvSpPr>
            <a:spLocks noChangeArrowheads="1"/>
          </p:cNvSpPr>
          <p:nvPr/>
        </p:nvSpPr>
        <p:spPr bwMode="auto">
          <a:xfrm>
            <a:off x="2286000" y="6019800"/>
            <a:ext cx="1066800" cy="838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200" dirty="0">
                <a:latin typeface="Helvetica"/>
                <a:cs typeface="Helvetica"/>
              </a:rPr>
              <a:t>KEY LIGHT</a:t>
            </a:r>
          </a:p>
        </p:txBody>
      </p:sp>
      <p:sp>
        <p:nvSpPr>
          <p:cNvPr id="15" name="Line 10"/>
          <p:cNvSpPr>
            <a:spLocks noChangeShapeType="1"/>
          </p:cNvSpPr>
          <p:nvPr/>
        </p:nvSpPr>
        <p:spPr bwMode="auto">
          <a:xfrm flipV="1">
            <a:off x="2971800" y="5562600"/>
            <a:ext cx="1524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marL="0" indent="0">
              <a:buNone/>
            </a:pPr>
            <a:endParaRPr lang="en-AU" sz="1800" dirty="0" smtClean="0"/>
          </a:p>
          <a:p>
            <a:pPr>
              <a:buNone/>
            </a:pPr>
            <a:endParaRPr lang="en-AU" sz="1800" dirty="0" smtClean="0"/>
          </a:p>
          <a:p>
            <a:pPr>
              <a:buNone/>
            </a:pPr>
            <a:endParaRPr lang="en-AU" sz="1800" dirty="0"/>
          </a:p>
          <a:p>
            <a:endParaRPr lang="en-AU" sz="1800" dirty="0"/>
          </a:p>
        </p:txBody>
      </p:sp>
      <p:sp>
        <p:nvSpPr>
          <p:cNvPr id="4" name="Rectangle 3"/>
          <p:cNvSpPr/>
          <p:nvPr/>
        </p:nvSpPr>
        <p:spPr>
          <a:xfrm>
            <a:off x="609600" y="2209800"/>
            <a:ext cx="4572000" cy="2368341"/>
          </a:xfrm>
          <a:prstGeom prst="rect">
            <a:avLst/>
          </a:prstGeom>
        </p:spPr>
        <p:txBody>
          <a:bodyPr>
            <a:spAutoFit/>
          </a:bodyPr>
          <a:lstStyle/>
          <a:p>
            <a:pPr>
              <a:lnSpc>
                <a:spcPct val="90000"/>
              </a:lnSpc>
              <a:buFontTx/>
              <a:buNone/>
            </a:pPr>
            <a:endParaRPr lang="en-GB" altLang="zh-TW" sz="2000" dirty="0" smtClean="0">
              <a:solidFill>
                <a:srgbClr val="0000FF"/>
              </a:solidFill>
              <a:latin typeface="Helvetica"/>
              <a:ea typeface="新細明體" pitchFamily="-65" charset="-120"/>
              <a:cs typeface="Helvetica"/>
            </a:endParaRPr>
          </a:p>
          <a:p>
            <a:pPr>
              <a:lnSpc>
                <a:spcPct val="90000"/>
              </a:lnSpc>
            </a:pPr>
            <a:r>
              <a:rPr lang="en-GB" altLang="zh-TW" dirty="0" smtClean="0">
                <a:solidFill>
                  <a:srgbClr val="0000FF"/>
                </a:solidFill>
                <a:latin typeface="Helvetica"/>
                <a:ea typeface="新細明體" pitchFamily="-65" charset="-120"/>
                <a:cs typeface="Helvetica"/>
              </a:rPr>
              <a:t>Creates stronger contrasts and sharper darker shadows</a:t>
            </a:r>
          </a:p>
          <a:p>
            <a:pPr>
              <a:lnSpc>
                <a:spcPct val="90000"/>
              </a:lnSpc>
              <a:buFontTx/>
              <a:buNone/>
            </a:pPr>
            <a:endParaRPr lang="en-GB" altLang="zh-TW" dirty="0" smtClean="0">
              <a:solidFill>
                <a:srgbClr val="0000FF"/>
              </a:solidFill>
              <a:latin typeface="Helvetica"/>
              <a:ea typeface="新細明體" pitchFamily="-65" charset="-120"/>
              <a:cs typeface="Helvetica"/>
            </a:endParaRPr>
          </a:p>
          <a:p>
            <a:pPr>
              <a:lnSpc>
                <a:spcPct val="90000"/>
              </a:lnSpc>
              <a:buFontTx/>
              <a:buNone/>
            </a:pPr>
            <a:r>
              <a:rPr lang="en-GB" altLang="zh-TW" dirty="0" smtClean="0">
                <a:solidFill>
                  <a:srgbClr val="0000FF"/>
                </a:solidFill>
                <a:latin typeface="Helvetica"/>
                <a:ea typeface="新細明體" pitchFamily="-65" charset="-120"/>
                <a:cs typeface="Helvetica"/>
              </a:rPr>
              <a:t>Often the lighting is hard and fill lights are eliminated all together </a:t>
            </a:r>
          </a:p>
          <a:p>
            <a:pPr>
              <a:lnSpc>
                <a:spcPct val="90000"/>
              </a:lnSpc>
              <a:buFontTx/>
              <a:buNone/>
            </a:pPr>
            <a:endParaRPr lang="en-GB" altLang="zh-TW" dirty="0" smtClean="0">
              <a:solidFill>
                <a:srgbClr val="0000FF"/>
              </a:solidFill>
              <a:latin typeface="Helvetica"/>
              <a:ea typeface="新細明體" pitchFamily="-65" charset="-120"/>
              <a:cs typeface="Helvetica"/>
            </a:endParaRPr>
          </a:p>
          <a:p>
            <a:pPr>
              <a:lnSpc>
                <a:spcPct val="90000"/>
              </a:lnSpc>
            </a:pPr>
            <a:r>
              <a:rPr lang="en-GB" altLang="zh-TW" dirty="0" smtClean="0">
                <a:solidFill>
                  <a:srgbClr val="0000FF"/>
                </a:solidFill>
                <a:latin typeface="Helvetica"/>
                <a:ea typeface="新細明體" pitchFamily="-65" charset="-120"/>
                <a:cs typeface="Helvetica"/>
              </a:rPr>
              <a:t>Deep, distinct shadows/silhouettes are formed</a:t>
            </a:r>
            <a:endParaRPr lang="en-GB" altLang="zh-TW" dirty="0">
              <a:solidFill>
                <a:srgbClr val="0000FF"/>
              </a:solidFill>
              <a:latin typeface="Helvetica"/>
              <a:ea typeface="新細明體" pitchFamily="-65" charset="-120"/>
              <a:cs typeface="Helvetica"/>
            </a:endParaRPr>
          </a:p>
        </p:txBody>
      </p:sp>
      <p:sp>
        <p:nvSpPr>
          <p:cNvPr id="5" name="TextBox 4"/>
          <p:cNvSpPr txBox="1"/>
          <p:nvPr/>
        </p:nvSpPr>
        <p:spPr>
          <a:xfrm>
            <a:off x="1371600" y="1143000"/>
            <a:ext cx="35052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LOW KEY LIGHTING</a:t>
            </a:r>
            <a:endParaRPr lang="en-US" dirty="0">
              <a:solidFill>
                <a:srgbClr val="FF0000"/>
              </a:solidFill>
            </a:endParaRPr>
          </a:p>
        </p:txBody>
      </p:sp>
      <p:pic>
        <p:nvPicPr>
          <p:cNvPr id="11" name="Picture 10" descr="Screen Shot 2012-09-23 at 1.38.37 PM.png"/>
          <p:cNvPicPr>
            <a:picLocks noChangeAspect="1"/>
          </p:cNvPicPr>
          <p:nvPr/>
        </p:nvPicPr>
        <p:blipFill>
          <a:blip r:embed="rId2"/>
          <a:stretch>
            <a:fillRect/>
          </a:stretch>
        </p:blipFill>
        <p:spPr>
          <a:xfrm>
            <a:off x="5334000" y="2057400"/>
            <a:ext cx="3480565" cy="2184400"/>
          </a:xfrm>
          <a:prstGeom prst="rect">
            <a:avLst/>
          </a:prstGeom>
        </p:spPr>
      </p:pic>
      <p:pic>
        <p:nvPicPr>
          <p:cNvPr id="13" name="Picture 12" descr="blade-runner-rutger-hauer12.jpg"/>
          <p:cNvPicPr>
            <a:picLocks noChangeAspect="1"/>
          </p:cNvPicPr>
          <p:nvPr/>
        </p:nvPicPr>
        <p:blipFill>
          <a:blip r:embed="rId3"/>
          <a:stretch>
            <a:fillRect/>
          </a:stretch>
        </p:blipFill>
        <p:spPr>
          <a:xfrm>
            <a:off x="1752600" y="4343400"/>
            <a:ext cx="3276600" cy="219725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772400" cy="4114800"/>
          </a:xfrm>
        </p:spPr>
        <p:txBody>
          <a:bodyPr/>
          <a:lstStyle/>
          <a:p>
            <a:pPr marL="0" indent="0">
              <a:buFont typeface="Wingdings" pitchFamily="-65" charset="2"/>
              <a:buNone/>
            </a:pPr>
            <a:r>
              <a:rPr lang="en-AU" dirty="0"/>
              <a:t/>
            </a:r>
            <a:br>
              <a:rPr lang="en-AU" dirty="0"/>
            </a:br>
            <a:endParaRPr lang="en-AU" dirty="0" smtClean="0">
              <a:latin typeface="Comic Sans MS" pitchFamily="-65" charset="0"/>
            </a:endParaRPr>
          </a:p>
          <a:p>
            <a:pPr marL="0" indent="0"/>
            <a:r>
              <a:rPr lang="en-AU" sz="1800" dirty="0" smtClean="0">
                <a:solidFill>
                  <a:srgbClr val="0000FF"/>
                </a:solidFill>
                <a:latin typeface="Helvetica" pitchFamily="-65" charset="0"/>
              </a:rPr>
              <a:t>Demonstrate an understanding of mise en scene and how it applies to the composition of the film</a:t>
            </a:r>
          </a:p>
          <a:p>
            <a:pPr marL="0" indent="0">
              <a:buNone/>
            </a:pPr>
            <a:endParaRPr lang="en-AU" sz="1800" dirty="0" smtClean="0">
              <a:solidFill>
                <a:srgbClr val="0000FF"/>
              </a:solidFill>
              <a:latin typeface="Helvetica" pitchFamily="-65" charset="0"/>
            </a:endParaRPr>
          </a:p>
          <a:p>
            <a:pPr marL="0" indent="0"/>
            <a:r>
              <a:rPr lang="en-AU" sz="1800" dirty="0" smtClean="0">
                <a:solidFill>
                  <a:srgbClr val="0000FF"/>
                </a:solidFill>
                <a:latin typeface="Helvetica" pitchFamily="-65" charset="0"/>
              </a:rPr>
              <a:t>Recognise and identify the  elements of mise en scene  in the film and how they contribute to plot and theme</a:t>
            </a:r>
          </a:p>
          <a:p>
            <a:pPr marL="0" indent="0"/>
            <a:endParaRPr lang="en-AU" sz="1800" dirty="0" smtClean="0">
              <a:solidFill>
                <a:srgbClr val="0000FF"/>
              </a:solidFill>
              <a:latin typeface="Helvetica" pitchFamily="-65" charset="0"/>
            </a:endParaRPr>
          </a:p>
          <a:p>
            <a:pPr marL="0" indent="0"/>
            <a:r>
              <a:rPr lang="en-AU" sz="1800" dirty="0" smtClean="0">
                <a:solidFill>
                  <a:srgbClr val="0000FF"/>
                </a:solidFill>
                <a:latin typeface="Helvetica" pitchFamily="-65" charset="0"/>
              </a:rPr>
              <a:t>Demonstrate the ability to  provide  written responses identifying and analysing the use and effect of mise en scene in  the film</a:t>
            </a:r>
          </a:p>
          <a:p>
            <a:pPr marL="0" indent="0">
              <a:buNone/>
            </a:pPr>
            <a:r>
              <a:rPr lang="en-AU" sz="1800" dirty="0" smtClean="0">
                <a:latin typeface="Helvetica" pitchFamily="-65" charset="0"/>
              </a:rPr>
              <a:t> </a:t>
            </a:r>
          </a:p>
          <a:p>
            <a:pPr marL="0" indent="0"/>
            <a:endParaRPr lang="en-AU" sz="1800" dirty="0" smtClean="0">
              <a:latin typeface="Helvetica" pitchFamily="-65" charset="0"/>
            </a:endParaRPr>
          </a:p>
          <a:p>
            <a:pPr marL="0" indent="0"/>
            <a:endParaRPr lang="en-AU" sz="1800" dirty="0" smtClean="0">
              <a:latin typeface="Helvetica" pitchFamily="-65" charset="0"/>
            </a:endParaRPr>
          </a:p>
          <a:p>
            <a:pPr marL="0" indent="0"/>
            <a:endParaRPr lang="en-AU" sz="1800" dirty="0" smtClean="0">
              <a:latin typeface="Helvetica" pitchFamily="-65" charset="0"/>
            </a:endParaRPr>
          </a:p>
          <a:p>
            <a:pPr marL="0" indent="0">
              <a:buFont typeface="Wingdings" pitchFamily="-65" charset="2"/>
              <a:buNone/>
            </a:pPr>
            <a:r>
              <a:rPr lang="en-AU" sz="1800" dirty="0" smtClean="0">
                <a:latin typeface="Helvetica" pitchFamily="-65" charset="0"/>
              </a:rPr>
              <a:t>  </a:t>
            </a:r>
            <a:endParaRPr lang="en-AU" sz="1800" dirty="0">
              <a:latin typeface="Helvetica" pitchFamily="-65" charset="0"/>
            </a:endParaRPr>
          </a:p>
          <a:p>
            <a:pPr marL="0" indent="0"/>
            <a:endParaRPr lang="en-AU" sz="2000" dirty="0"/>
          </a:p>
          <a:p>
            <a:pPr marL="0" indent="0">
              <a:buFont typeface="Wingdings" pitchFamily="-65" charset="2"/>
              <a:buNone/>
            </a:pPr>
            <a:endParaRPr lang="en-AU" dirty="0"/>
          </a:p>
        </p:txBody>
      </p:sp>
      <p:sp>
        <p:nvSpPr>
          <p:cNvPr id="4099" name="Rectangle 2"/>
          <p:cNvSpPr txBox="1">
            <a:spLocks noChangeArrowheads="1"/>
          </p:cNvSpPr>
          <p:nvPr/>
        </p:nvSpPr>
        <p:spPr bwMode="auto">
          <a:xfrm>
            <a:off x="-14288" y="76200"/>
            <a:ext cx="9158288" cy="788988"/>
          </a:xfrm>
          <a:prstGeom prst="rect">
            <a:avLst/>
          </a:prstGeom>
          <a:solidFill>
            <a:srgbClr val="7DB1E1">
              <a:alpha val="67842"/>
            </a:srgbClr>
          </a:solidFill>
          <a:ln w="9525">
            <a:noFill/>
            <a:miter lim="800000"/>
            <a:headEnd/>
            <a:tailEnd/>
          </a:ln>
        </p:spPr>
        <p:txBody>
          <a:bodyPr anchor="b">
            <a:prstTxWarp prst="textNoShape">
              <a:avLst/>
            </a:prstTxWarp>
          </a:bodyPr>
          <a:lstStyle/>
          <a:p>
            <a:r>
              <a:rPr lang="en-GB" sz="4000" b="1" dirty="0" smtClean="0">
                <a:solidFill>
                  <a:schemeClr val="bg1"/>
                </a:solidFill>
                <a:latin typeface="Helvetica" pitchFamily="-65" charset="0"/>
              </a:rPr>
              <a:t>               Learning </a:t>
            </a:r>
            <a:r>
              <a:rPr lang="en-GB" sz="4000" b="1" dirty="0">
                <a:solidFill>
                  <a:schemeClr val="bg1"/>
                </a:solidFill>
                <a:latin typeface="Helvetica" pitchFamily="-65" charset="0"/>
              </a:rPr>
              <a:t>Outcomes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533400" y="2209800"/>
            <a:ext cx="7421760" cy="4114800"/>
          </a:xfrm>
        </p:spPr>
        <p:txBody>
          <a:bodyPr/>
          <a:lstStyle/>
          <a:p>
            <a:pPr marL="0" indent="0">
              <a:buNone/>
            </a:pPr>
            <a:endParaRPr lang="en-AU" sz="1800" dirty="0" smtClean="0"/>
          </a:p>
          <a:p>
            <a:pPr>
              <a:buNone/>
            </a:pPr>
            <a:endParaRPr lang="en-AU" sz="1800" dirty="0" smtClean="0"/>
          </a:p>
          <a:p>
            <a:pPr>
              <a:buNone/>
            </a:pPr>
            <a:endParaRPr lang="en-AU" sz="1800" dirty="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pPr>
            <a:r>
              <a:rPr lang="en-GB" altLang="zh-TW" sz="1800" dirty="0">
                <a:solidFill>
                  <a:srgbClr val="0000FF"/>
                </a:solidFill>
                <a:latin typeface="Helvetica"/>
                <a:ea typeface="新細明體" pitchFamily="-65" charset="-120"/>
                <a:cs typeface="Helvetica"/>
              </a:rPr>
              <a:t>More filler lights are used. Lighting is natural and realistic to our eyes</a:t>
            </a:r>
          </a:p>
          <a:p>
            <a:pPr>
              <a:lnSpc>
                <a:spcPct val="90000"/>
              </a:lnSpc>
              <a:buFontTx/>
              <a:buNone/>
            </a:pPr>
            <a:endParaRPr lang="en-GB" altLang="zh-TW" sz="1800" dirty="0">
              <a:solidFill>
                <a:srgbClr val="0000FF"/>
              </a:solidFill>
              <a:latin typeface="Helvetica"/>
              <a:ea typeface="新細明體" pitchFamily="-65" charset="-120"/>
              <a:cs typeface="Helvetica"/>
            </a:endParaRPr>
          </a:p>
          <a:p>
            <a:pPr>
              <a:lnSpc>
                <a:spcPct val="90000"/>
              </a:lnSpc>
            </a:pPr>
            <a:r>
              <a:rPr lang="en-GB" altLang="zh-TW" sz="1800" dirty="0">
                <a:solidFill>
                  <a:srgbClr val="0000FF"/>
                </a:solidFill>
                <a:latin typeface="Helvetica"/>
                <a:ea typeface="新細明體" pitchFamily="-65" charset="-120"/>
                <a:cs typeface="Helvetica"/>
              </a:rPr>
              <a:t>Produces brightly lit sets or a sunny day (right)</a:t>
            </a:r>
            <a:endParaRPr lang="en-GB" altLang="zh-TW" sz="1800" dirty="0" smtClean="0">
              <a:solidFill>
                <a:srgbClr val="0000FF"/>
              </a:solidFill>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HIGH KEY LIGHTING:</a:t>
            </a:r>
          </a:p>
          <a:p>
            <a:endParaRPr lang="en-US" dirty="0"/>
          </a:p>
        </p:txBody>
      </p:sp>
      <p:pic>
        <p:nvPicPr>
          <p:cNvPr id="10" name="Picture 9" descr="images-2.jpeg"/>
          <p:cNvPicPr>
            <a:picLocks noChangeAspect="1"/>
          </p:cNvPicPr>
          <p:nvPr/>
        </p:nvPicPr>
        <p:blipFill>
          <a:blip r:embed="rId2"/>
          <a:stretch>
            <a:fillRect/>
          </a:stretch>
        </p:blipFill>
        <p:spPr>
          <a:xfrm>
            <a:off x="4724400" y="3276600"/>
            <a:ext cx="4218214" cy="236220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533400" y="1600200"/>
            <a:ext cx="5562600" cy="4114800"/>
          </a:xfrm>
        </p:spPr>
        <p:txBody>
          <a:bodyPr/>
          <a:lstStyle/>
          <a:p>
            <a:pPr marL="0" indent="0">
              <a:buNone/>
            </a:pPr>
            <a:endParaRPr lang="en-AU" sz="1800" dirty="0" smtClean="0"/>
          </a:p>
          <a:p>
            <a:pPr algn="just"/>
            <a:r>
              <a:rPr lang="en-AU" sz="1800" dirty="0" smtClean="0">
                <a:solidFill>
                  <a:srgbClr val="0000FF"/>
                </a:solidFill>
              </a:rPr>
              <a:t>Film noir is characterised by a visual style in which dark and dangerous rain washed city streets provide the setting for crime and corruption</a:t>
            </a:r>
          </a:p>
          <a:p>
            <a:pPr algn="just"/>
            <a:endParaRPr lang="en-AU" sz="1800" dirty="0" smtClean="0">
              <a:solidFill>
                <a:srgbClr val="0000FF"/>
              </a:solidFill>
            </a:endParaRPr>
          </a:p>
          <a:p>
            <a:pPr algn="just"/>
            <a:r>
              <a:rPr lang="en-AU" sz="1800" dirty="0" smtClean="0">
                <a:solidFill>
                  <a:srgbClr val="0000FF"/>
                </a:solidFill>
              </a:rPr>
              <a:t>The lighting in film noir reflects its themes. Chiaroscuro low key lighting creates deep shadows in which characters can physically and metaphorically hide, their motivations and actions thus obscured</a:t>
            </a:r>
          </a:p>
          <a:p>
            <a:pPr algn="just"/>
            <a:endParaRPr lang="en-AU" sz="1800" dirty="0" smtClean="0">
              <a:solidFill>
                <a:srgbClr val="0000FF"/>
              </a:solidFill>
            </a:endParaRPr>
          </a:p>
          <a:p>
            <a:pPr algn="just"/>
            <a:r>
              <a:rPr lang="en-AU" sz="1800" dirty="0" smtClean="0">
                <a:solidFill>
                  <a:srgbClr val="0000FF"/>
                </a:solidFill>
              </a:rPr>
              <a:t>Lighting is the most distinctive feature of film noir with highly contrasted areas of light and shade. Dramatic patterns of light and shade are created by light filtering through a blind or a latticed window. </a:t>
            </a:r>
          </a:p>
          <a:p>
            <a:pPr>
              <a:buNone/>
            </a:pPr>
            <a:endParaRPr lang="en-AU" sz="1800" dirty="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buNone/>
            </a:pPr>
            <a:endParaRPr lang="en-GB" altLang="zh-TW" sz="1800" dirty="0" smtClean="0">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Lighting in Film Noir </a:t>
            </a:r>
          </a:p>
          <a:p>
            <a:endParaRPr lang="en-US" dirty="0"/>
          </a:p>
        </p:txBody>
      </p:sp>
      <p:graphicFrame>
        <p:nvGraphicFramePr>
          <p:cNvPr id="93186" name="Object 2"/>
          <p:cNvGraphicFramePr>
            <a:graphicFrameLocks noChangeAspect="1"/>
          </p:cNvGraphicFramePr>
          <p:nvPr/>
        </p:nvGraphicFramePr>
        <p:xfrm>
          <a:off x="6705600" y="5181600"/>
          <a:ext cx="1905000" cy="1346200"/>
        </p:xfrm>
        <a:graphic>
          <a:graphicData uri="http://schemas.openxmlformats.org/presentationml/2006/ole">
            <mc:AlternateContent xmlns:mc="http://schemas.openxmlformats.org/markup-compatibility/2006">
              <mc:Choice xmlns:v="urn:schemas-microsoft-com:vml" Requires="v">
                <p:oleObj spid="_x0000_s93189" name="Document" r:id="rId3" imgW="1905000" imgH="1346200" progId="Word.Document.12">
                  <p:link updateAutomatic="1"/>
                </p:oleObj>
              </mc:Choice>
              <mc:Fallback>
                <p:oleObj name="Document" r:id="rId3" imgW="1905000" imgH="13462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181600"/>
                        <a:ext cx="19050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87" name="Object 3"/>
          <p:cNvGraphicFramePr>
            <a:graphicFrameLocks noChangeAspect="1"/>
          </p:cNvGraphicFramePr>
          <p:nvPr/>
        </p:nvGraphicFramePr>
        <p:xfrm>
          <a:off x="6629400" y="1905000"/>
          <a:ext cx="1989034" cy="1447800"/>
        </p:xfrm>
        <a:graphic>
          <a:graphicData uri="http://schemas.openxmlformats.org/presentationml/2006/ole">
            <mc:AlternateContent xmlns:mc="http://schemas.openxmlformats.org/markup-compatibility/2006">
              <mc:Choice xmlns:v="urn:schemas-microsoft-com:vml" Requires="v">
                <p:oleObj spid="_x0000_s93190" name="Document" r:id="rId3" imgW="1866900" imgH="1358900" progId="Word.Document.12">
                  <p:link updateAutomatic="1"/>
                </p:oleObj>
              </mc:Choice>
              <mc:Fallback>
                <p:oleObj name="Document" r:id="rId3" imgW="1866900" imgH="1358900"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05000"/>
                        <a:ext cx="198903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533400" y="1600200"/>
            <a:ext cx="5562600" cy="4114800"/>
          </a:xfrm>
        </p:spPr>
        <p:txBody>
          <a:bodyPr/>
          <a:lstStyle/>
          <a:p>
            <a:pPr marL="0" indent="0">
              <a:buNone/>
            </a:pPr>
            <a:endParaRPr lang="en-AU" sz="1800" dirty="0" smtClean="0"/>
          </a:p>
          <a:p>
            <a:pPr>
              <a:buNone/>
            </a:pPr>
            <a:endParaRPr lang="en-AU" sz="1800" dirty="0" smtClean="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buNone/>
            </a:pPr>
            <a:endParaRPr lang="en-GB" altLang="zh-TW" sz="1800" dirty="0" smtClean="0">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Lighting in Film Noir </a:t>
            </a:r>
          </a:p>
          <a:p>
            <a:endParaRPr lang="en-US" dirty="0"/>
          </a:p>
        </p:txBody>
      </p:sp>
      <p:pic>
        <p:nvPicPr>
          <p:cNvPr id="9" name="Picture 8" descr="DownloadedFile-4.jpeg"/>
          <p:cNvPicPr>
            <a:picLocks noChangeAspect="1"/>
          </p:cNvPicPr>
          <p:nvPr/>
        </p:nvPicPr>
        <p:blipFill>
          <a:blip r:embed="rId2"/>
          <a:stretch>
            <a:fillRect/>
          </a:stretch>
        </p:blipFill>
        <p:spPr>
          <a:xfrm>
            <a:off x="4724400" y="1981200"/>
            <a:ext cx="2895600" cy="1781908"/>
          </a:xfrm>
          <a:prstGeom prst="rect">
            <a:avLst/>
          </a:prstGeom>
        </p:spPr>
      </p:pic>
      <p:pic>
        <p:nvPicPr>
          <p:cNvPr id="11" name="Picture 10" descr="Screen Shot 2012-09-23 at 1.38.37 PM.png"/>
          <p:cNvPicPr>
            <a:picLocks noChangeAspect="1"/>
          </p:cNvPicPr>
          <p:nvPr/>
        </p:nvPicPr>
        <p:blipFill>
          <a:blip r:embed="rId3"/>
          <a:stretch>
            <a:fillRect/>
          </a:stretch>
        </p:blipFill>
        <p:spPr>
          <a:xfrm>
            <a:off x="4572000" y="4419600"/>
            <a:ext cx="3054349" cy="1916907"/>
          </a:xfrm>
          <a:prstGeom prst="rect">
            <a:avLst/>
          </a:prstGeom>
        </p:spPr>
      </p:pic>
      <p:sp>
        <p:nvSpPr>
          <p:cNvPr id="12" name="TextBox 11"/>
          <p:cNvSpPr txBox="1"/>
          <p:nvPr/>
        </p:nvSpPr>
        <p:spPr>
          <a:xfrm>
            <a:off x="533400" y="5334000"/>
            <a:ext cx="3733800" cy="1077218"/>
          </a:xfrm>
          <a:prstGeom prst="rect">
            <a:avLst/>
          </a:prstGeom>
          <a:noFill/>
        </p:spPr>
        <p:txBody>
          <a:bodyPr wrap="square" rtlCol="0">
            <a:spAutoFit/>
          </a:bodyPr>
          <a:lstStyle/>
          <a:p>
            <a:pPr algn="just"/>
            <a:r>
              <a:rPr lang="en-US" sz="1600" dirty="0" smtClean="0">
                <a:solidFill>
                  <a:srgbClr val="0000FF"/>
                </a:solidFill>
                <a:latin typeface="Helvetica"/>
                <a:cs typeface="Helvetica"/>
              </a:rPr>
              <a:t>Q5 Discuss the style and effect of the lighting in the 2 images. How does the variation in lighting reflect the character development of Rachael</a:t>
            </a:r>
            <a:endParaRPr lang="en-US" sz="1600" dirty="0">
              <a:solidFill>
                <a:srgbClr val="0000FF"/>
              </a:solidFill>
              <a:latin typeface="Helvetica"/>
              <a:cs typeface="Helvetica"/>
            </a:endParaRPr>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55650" y="1600200"/>
            <a:ext cx="8388350" cy="4114800"/>
          </a:xfrm>
        </p:spPr>
        <p:txBody>
          <a:bodyPr/>
          <a:lstStyle/>
          <a:p>
            <a:pPr marL="0" indent="0">
              <a:buNone/>
            </a:pPr>
            <a:endParaRPr lang="en-AU" sz="1800" dirty="0" smtClean="0">
              <a:latin typeface="Helvetica" pitchFamily="-65" charset="0"/>
            </a:endParaRPr>
          </a:p>
          <a:p>
            <a:pPr>
              <a:buNone/>
              <a:defRPr/>
            </a:pPr>
            <a:r>
              <a:rPr lang="en-AU" sz="1800" dirty="0" smtClean="0">
                <a:latin typeface="Helvetica" pitchFamily="-65" charset="0"/>
              </a:rPr>
              <a:t>     </a:t>
            </a:r>
            <a:r>
              <a:rPr lang="en-US" sz="1800" dirty="0" smtClean="0">
                <a:solidFill>
                  <a:srgbClr val="0000FF"/>
                </a:solidFill>
              </a:rPr>
              <a:t>Figure expression refers to the facial expressions and the posture of an actor, whereas figure movement refers to all other actions of the actor, including gestures.</a:t>
            </a:r>
          </a:p>
          <a:p>
            <a:pPr>
              <a:buNone/>
              <a:defRPr/>
            </a:pPr>
            <a:endParaRPr lang="en-US" sz="1800" dirty="0" smtClean="0">
              <a:solidFill>
                <a:srgbClr val="0000FF"/>
              </a:solidFill>
            </a:endParaRPr>
          </a:p>
          <a:p>
            <a:pPr>
              <a:defRPr/>
            </a:pPr>
            <a:r>
              <a:rPr lang="en-US" sz="1800" dirty="0" smtClean="0">
                <a:solidFill>
                  <a:srgbClr val="0000FF"/>
                </a:solidFill>
              </a:rPr>
              <a:t>Two of the most important aspects of film study are appropriateness of the expression of the actors and the control the director exhibits over the actor’s movements</a:t>
            </a:r>
          </a:p>
          <a:p>
            <a:pPr>
              <a:defRPr/>
            </a:pPr>
            <a:endParaRPr lang="en-US" sz="1800" dirty="0" smtClean="0">
              <a:solidFill>
                <a:srgbClr val="0000FF"/>
              </a:solidFill>
            </a:endParaRPr>
          </a:p>
          <a:p>
            <a:pPr>
              <a:defRPr/>
            </a:pPr>
            <a:r>
              <a:rPr lang="en-US" sz="1800" dirty="0" smtClean="0">
                <a:solidFill>
                  <a:srgbClr val="0000FF"/>
                </a:solidFill>
              </a:rPr>
              <a:t>The director causes the actors to behave in a way that supports a particular thematic element of the film.</a:t>
            </a:r>
          </a:p>
          <a:p>
            <a:pPr>
              <a:defRPr/>
            </a:pPr>
            <a:endParaRPr lang="en-US" sz="1800" dirty="0" smtClean="0">
              <a:solidFill>
                <a:srgbClr val="0000FF"/>
              </a:solidFill>
            </a:endParaRPr>
          </a:p>
          <a:p>
            <a:pPr eaLnBrk="1" hangingPunct="1">
              <a:lnSpc>
                <a:spcPct val="90000"/>
              </a:lnSpc>
              <a:defRPr/>
            </a:pPr>
            <a:r>
              <a:rPr lang="en-GB" altLang="zh-TW" sz="1800" dirty="0" smtClean="0">
                <a:solidFill>
                  <a:srgbClr val="0000FF"/>
                </a:solidFill>
                <a:ea typeface="新細明體" pitchFamily="-65" charset="-120"/>
                <a:cs typeface="新細明體" pitchFamily="-65" charset="-120"/>
              </a:rPr>
              <a:t>Positioning within a frame can draw our attention to an important character/object. A film-maker can use positioning to indicate relationships between people</a:t>
            </a:r>
          </a:p>
          <a:p>
            <a:pPr marL="0" indent="0"/>
            <a:endParaRPr lang="en-AU" dirty="0"/>
          </a:p>
        </p:txBody>
      </p:sp>
      <p:sp>
        <p:nvSpPr>
          <p:cNvPr id="10243" name="Rectangle 2"/>
          <p:cNvSpPr>
            <a:spLocks noGrp="1" noChangeArrowheads="1"/>
          </p:cNvSpPr>
          <p:nvPr>
            <p:ph type="title"/>
          </p:nvPr>
        </p:nvSpPr>
        <p:spPr>
          <a:xfrm>
            <a:off x="0" y="76200"/>
            <a:ext cx="9144000" cy="990600"/>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a:t>
            </a:r>
            <a:r>
              <a:rPr lang="en-GB" sz="2400" b="1" dirty="0" smtClean="0">
                <a:solidFill>
                  <a:schemeClr val="bg1"/>
                </a:solidFill>
                <a:latin typeface="Helvetica" pitchFamily="-65" charset="0"/>
              </a:rPr>
              <a:t> </a:t>
            </a:r>
            <a:br>
              <a:rPr lang="en-GB" sz="2400" b="1" dirty="0" smtClean="0">
                <a:solidFill>
                  <a:schemeClr val="bg1"/>
                </a:solidFill>
                <a:latin typeface="Helvetica" pitchFamily="-65" charset="0"/>
              </a:rPr>
            </a:br>
            <a:r>
              <a:rPr lang="en-GB" sz="2400" b="1" dirty="0" smtClean="0">
                <a:solidFill>
                  <a:schemeClr val="bg1"/>
                </a:solidFill>
                <a:latin typeface="Helvetica" pitchFamily="-65" charset="0"/>
              </a:rPr>
              <a:t>      </a:t>
            </a:r>
            <a:r>
              <a:rPr lang="en-GB" sz="4000" b="1" dirty="0" smtClean="0">
                <a:solidFill>
                  <a:schemeClr val="bg1"/>
                </a:solidFill>
                <a:latin typeface="Helvetica" pitchFamily="-65" charset="0"/>
              </a:rPr>
              <a:t>Figure placement and movement</a:t>
            </a:r>
            <a:endParaRPr lang="en-GB" sz="4000" b="1" dirty="0">
              <a:solidFill>
                <a:schemeClr val="bg1"/>
              </a:solidFill>
              <a:latin typeface="Helvetica" pitchFamily="-65"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76200"/>
            <a:ext cx="9144000" cy="990600"/>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a:t>
            </a:r>
            <a:r>
              <a:rPr lang="en-GB" sz="2400" b="1" dirty="0" smtClean="0">
                <a:solidFill>
                  <a:schemeClr val="bg1"/>
                </a:solidFill>
                <a:latin typeface="Helvetica" pitchFamily="-65" charset="0"/>
              </a:rPr>
              <a:t> </a:t>
            </a:r>
            <a:br>
              <a:rPr lang="en-GB" sz="2400" b="1" dirty="0" smtClean="0">
                <a:solidFill>
                  <a:schemeClr val="bg1"/>
                </a:solidFill>
                <a:latin typeface="Helvetica" pitchFamily="-65" charset="0"/>
              </a:rPr>
            </a:br>
            <a:r>
              <a:rPr lang="en-GB" sz="2400" b="1" dirty="0" smtClean="0">
                <a:solidFill>
                  <a:schemeClr val="bg1"/>
                </a:solidFill>
                <a:latin typeface="Helvetica" pitchFamily="-65" charset="0"/>
              </a:rPr>
              <a:t>      </a:t>
            </a:r>
            <a:r>
              <a:rPr lang="en-GB" sz="4000" b="1" dirty="0" smtClean="0">
                <a:solidFill>
                  <a:schemeClr val="bg1"/>
                </a:solidFill>
                <a:latin typeface="Helvetica" pitchFamily="-65" charset="0"/>
              </a:rPr>
              <a:t>Figure placement and movement</a:t>
            </a:r>
            <a:endParaRPr lang="en-GB" sz="4000" b="1" dirty="0">
              <a:solidFill>
                <a:schemeClr val="bg1"/>
              </a:solidFill>
              <a:latin typeface="Helvetica" pitchFamily="-65" charset="0"/>
            </a:endParaRPr>
          </a:p>
        </p:txBody>
      </p:sp>
      <p:pic>
        <p:nvPicPr>
          <p:cNvPr id="7" name="Picture 6" descr="images-8.jpeg"/>
          <p:cNvPicPr>
            <a:picLocks noChangeAspect="1"/>
          </p:cNvPicPr>
          <p:nvPr/>
        </p:nvPicPr>
        <p:blipFill>
          <a:blip r:embed="rId2"/>
          <a:stretch>
            <a:fillRect/>
          </a:stretch>
        </p:blipFill>
        <p:spPr>
          <a:xfrm>
            <a:off x="990600" y="1981200"/>
            <a:ext cx="7645400" cy="3276600"/>
          </a:xfrm>
          <a:prstGeom prst="rect">
            <a:avLst/>
          </a:prstGeom>
        </p:spPr>
      </p:pic>
      <p:sp>
        <p:nvSpPr>
          <p:cNvPr id="8" name="TextBox 7"/>
          <p:cNvSpPr txBox="1"/>
          <p:nvPr/>
        </p:nvSpPr>
        <p:spPr>
          <a:xfrm>
            <a:off x="990600" y="5638800"/>
            <a:ext cx="7620000" cy="646331"/>
          </a:xfrm>
          <a:prstGeom prst="rect">
            <a:avLst/>
          </a:prstGeom>
          <a:noFill/>
        </p:spPr>
        <p:txBody>
          <a:bodyPr wrap="square" rtlCol="0">
            <a:spAutoFit/>
          </a:bodyPr>
          <a:lstStyle/>
          <a:p>
            <a:r>
              <a:rPr lang="en-US" dirty="0" smtClean="0">
                <a:latin typeface="Helvetica"/>
                <a:cs typeface="Helvetica"/>
              </a:rPr>
              <a:t>How does the the introduction and positioning of Deckard  establish a thematic element of the film?   </a:t>
            </a:r>
            <a:endParaRPr lang="en-US" dirty="0">
              <a:latin typeface="Helvetica"/>
              <a:cs typeface="Helvetica"/>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55650" y="2133600"/>
            <a:ext cx="8388350" cy="4525963"/>
          </a:xfrm>
        </p:spPr>
        <p:txBody>
          <a:bodyPr/>
          <a:lstStyle/>
          <a:p>
            <a:pPr eaLnBrk="1" hangingPunct="1"/>
            <a:r>
              <a:rPr lang="en-US" sz="2000" dirty="0" smtClean="0">
                <a:solidFill>
                  <a:srgbClr val="0000FF"/>
                </a:solidFill>
              </a:rPr>
              <a:t>The arrangement of characters on the screen</a:t>
            </a:r>
            <a:r>
              <a:rPr lang="en-US" sz="1800" dirty="0" smtClean="0">
                <a:solidFill>
                  <a:srgbClr val="0000FF"/>
                </a:solidFill>
              </a:rPr>
              <a:t> (position, size, etc.)</a:t>
            </a:r>
          </a:p>
          <a:p>
            <a:pPr eaLnBrk="1" hangingPunct="1"/>
            <a:endParaRPr lang="en-US" sz="1800" dirty="0" smtClean="0">
              <a:solidFill>
                <a:srgbClr val="0000FF"/>
              </a:solidFill>
            </a:endParaRPr>
          </a:p>
          <a:p>
            <a:pPr eaLnBrk="1" hangingPunct="1"/>
            <a:r>
              <a:rPr lang="en-US" sz="1800" dirty="0" smtClean="0">
                <a:solidFill>
                  <a:srgbClr val="0000FF"/>
                </a:solidFill>
              </a:rPr>
              <a:t>Dominant subject in the frame </a:t>
            </a:r>
          </a:p>
          <a:p>
            <a:pPr eaLnBrk="1" hangingPunct="1">
              <a:buNone/>
            </a:pPr>
            <a:endParaRPr lang="en-US" sz="1800" dirty="0" smtClean="0">
              <a:solidFill>
                <a:srgbClr val="0000FF"/>
              </a:solidFill>
            </a:endParaRPr>
          </a:p>
          <a:p>
            <a:r>
              <a:rPr lang="en-US" sz="1800" dirty="0" smtClean="0">
                <a:solidFill>
                  <a:srgbClr val="0000FF"/>
                </a:solidFill>
              </a:rPr>
              <a:t>The amount of visual information on screen</a:t>
            </a:r>
          </a:p>
          <a:p>
            <a:pPr>
              <a:buFontTx/>
              <a:buNone/>
            </a:pPr>
            <a:r>
              <a:rPr lang="en-US" sz="1800" dirty="0" smtClean="0">
                <a:solidFill>
                  <a:srgbClr val="0000FF"/>
                </a:solidFill>
              </a:rPr>
              <a:t>     High density can symbolize chaos.</a:t>
            </a:r>
          </a:p>
          <a:p>
            <a:pPr>
              <a:buFontTx/>
              <a:buNone/>
            </a:pPr>
            <a:r>
              <a:rPr lang="en-US" sz="1800" dirty="0" smtClean="0">
                <a:solidFill>
                  <a:srgbClr val="0000FF"/>
                </a:solidFill>
              </a:rPr>
              <a:t>     Low density can symbolize calmness</a:t>
            </a:r>
          </a:p>
          <a:p>
            <a:pPr>
              <a:buFontTx/>
              <a:buNone/>
            </a:pPr>
            <a:endParaRPr lang="en-US" sz="2000" dirty="0" smtClean="0">
              <a:solidFill>
                <a:srgbClr val="0000FF"/>
              </a:solidFill>
            </a:endParaRPr>
          </a:p>
          <a:p>
            <a:r>
              <a:rPr lang="en-US" sz="2000" dirty="0" smtClean="0">
                <a:solidFill>
                  <a:srgbClr val="0000FF"/>
                </a:solidFill>
              </a:rPr>
              <a:t>The depth of different distances at which objects are placed on screen, subsidiary contrasts </a:t>
            </a:r>
          </a:p>
          <a:p>
            <a:endParaRPr lang="en-US" sz="2000" dirty="0" smtClean="0"/>
          </a:p>
          <a:p>
            <a:pPr>
              <a:buFontTx/>
              <a:buNone/>
            </a:pPr>
            <a:endParaRPr lang="en-US" sz="2000" dirty="0" smtClean="0"/>
          </a:p>
          <a:p>
            <a:pPr>
              <a:buNone/>
            </a:pPr>
            <a:r>
              <a:rPr lang="en-US" sz="2000" dirty="0" smtClean="0"/>
              <a:t> </a:t>
            </a:r>
          </a:p>
          <a:p>
            <a:pPr>
              <a:buFontTx/>
              <a:buNone/>
            </a:pPr>
            <a:endParaRPr lang="en-US" sz="2000" dirty="0" smtClean="0"/>
          </a:p>
          <a:p>
            <a:pPr eaLnBrk="1" hangingPunct="1"/>
            <a:endParaRPr lang="en-GB" sz="2000" dirty="0">
              <a:latin typeface="Helvetica" pitchFamily="-65" charset="0"/>
            </a:endParaRPr>
          </a:p>
        </p:txBody>
      </p:sp>
      <p:sp>
        <p:nvSpPr>
          <p:cNvPr id="11268" name="Rectangle 2"/>
          <p:cNvSpPr>
            <a:spLocks noGrp="1" noChangeArrowheads="1"/>
          </p:cNvSpPr>
          <p:nvPr>
            <p:ph type="title"/>
          </p:nvPr>
        </p:nvSpPr>
        <p:spPr>
          <a:xfrm>
            <a:off x="0" y="76200"/>
            <a:ext cx="9144000" cy="838200"/>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a:t>
            </a:r>
            <a:r>
              <a:rPr lang="en-GB" sz="2400" b="1" dirty="0" smtClean="0">
                <a:solidFill>
                  <a:schemeClr val="bg1"/>
                </a:solidFill>
                <a:latin typeface="Helvetica" pitchFamily="-65" charset="0"/>
              </a:rPr>
              <a:t> </a:t>
            </a:r>
            <a:br>
              <a:rPr lang="en-GB" sz="2400" b="1" dirty="0" smtClean="0">
                <a:solidFill>
                  <a:schemeClr val="bg1"/>
                </a:solidFill>
                <a:latin typeface="Helvetica" pitchFamily="-65" charset="0"/>
              </a:rPr>
            </a:br>
            <a:r>
              <a:rPr lang="en-GB" sz="2400" b="1" dirty="0" smtClean="0">
                <a:solidFill>
                  <a:schemeClr val="bg1"/>
                </a:solidFill>
                <a:latin typeface="Helvetica" pitchFamily="-65" charset="0"/>
              </a:rPr>
              <a:t>       </a:t>
            </a:r>
            <a:r>
              <a:rPr lang="en-GB" sz="3600" b="1" dirty="0" smtClean="0">
                <a:solidFill>
                  <a:schemeClr val="bg1"/>
                </a:solidFill>
                <a:latin typeface="Helvetica" pitchFamily="-65" charset="0"/>
              </a:rPr>
              <a:t>Figure placement and movement</a:t>
            </a:r>
            <a:endParaRPr lang="en-GB" sz="3600" b="1" dirty="0">
              <a:solidFill>
                <a:schemeClr val="bg1"/>
              </a:solidFill>
              <a:latin typeface="Helvetica" pitchFamily="-65" charset="0"/>
            </a:endParaRPr>
          </a:p>
        </p:txBody>
      </p:sp>
      <p:sp>
        <p:nvSpPr>
          <p:cNvPr id="7" name="TextBox 6"/>
          <p:cNvSpPr txBox="1"/>
          <p:nvPr/>
        </p:nvSpPr>
        <p:spPr>
          <a:xfrm>
            <a:off x="1371600" y="1143000"/>
            <a:ext cx="4419600" cy="369332"/>
          </a:xfrm>
          <a:prstGeom prst="rect">
            <a:avLst/>
          </a:prstGeom>
          <a:noFill/>
        </p:spPr>
        <p:txBody>
          <a:bodyPr wrap="square" rtlCol="0">
            <a:spAutoFit/>
          </a:bodyPr>
          <a:lstStyle/>
          <a:p>
            <a:r>
              <a:rPr lang="en-US" dirty="0" smtClean="0">
                <a:solidFill>
                  <a:srgbClr val="FF0000"/>
                </a:solidFill>
                <a:latin typeface="Helvetica"/>
                <a:cs typeface="Helvetica"/>
              </a:rPr>
              <a:t>Character placement: Density and Depth  </a:t>
            </a:r>
            <a:endParaRPr lang="en-US" dirty="0">
              <a:solidFill>
                <a:srgbClr val="FF0000"/>
              </a:solidFill>
              <a:latin typeface="Helvetica"/>
              <a:cs typeface="Helvetica"/>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additive="base">
                                        <p:cTn id="25" dur="500" fill="hold"/>
                                        <p:tgtEl>
                                          <p:spTgt spid="1126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 calcmode="lin" valueType="num">
                                      <p:cBhvr additive="base">
                                        <p:cTn id="37"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267">
                                            <p:txEl>
                                              <p:pRg st="11" end="11"/>
                                            </p:txEl>
                                          </p:spTgt>
                                        </p:tgtEl>
                                        <p:attrNameLst>
                                          <p:attrName>style.visibility</p:attrName>
                                        </p:attrNameLst>
                                      </p:cBhvr>
                                      <p:to>
                                        <p:strVal val="visible"/>
                                      </p:to>
                                    </p:set>
                                    <p:anim calcmode="lin" valueType="num">
                                      <p:cBhvr additive="base">
                                        <p:cTn id="43" dur="500" fill="hold"/>
                                        <p:tgtEl>
                                          <p:spTgt spid="11267">
                                            <p:txEl>
                                              <p:pRg st="11" end="1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26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55650" y="2133600"/>
            <a:ext cx="8388350" cy="4525963"/>
          </a:xfrm>
        </p:spPr>
        <p:txBody>
          <a:bodyPr/>
          <a:lstStyle/>
          <a:p>
            <a:pPr>
              <a:buFontTx/>
              <a:buNone/>
            </a:pPr>
            <a:endParaRPr lang="en-US" sz="2000" dirty="0" smtClean="0"/>
          </a:p>
          <a:p>
            <a:pPr>
              <a:buNone/>
            </a:pPr>
            <a:r>
              <a:rPr lang="en-US" sz="2000" dirty="0" smtClean="0"/>
              <a:t> </a:t>
            </a:r>
          </a:p>
          <a:p>
            <a:pPr>
              <a:buFontTx/>
              <a:buNone/>
            </a:pPr>
            <a:endParaRPr lang="en-US" sz="2000" dirty="0" smtClean="0"/>
          </a:p>
          <a:p>
            <a:pPr eaLnBrk="1" hangingPunct="1"/>
            <a:endParaRPr lang="en-GB" sz="2000" dirty="0">
              <a:latin typeface="Helvetica" pitchFamily="-65" charset="0"/>
            </a:endParaRPr>
          </a:p>
        </p:txBody>
      </p:sp>
      <p:sp>
        <p:nvSpPr>
          <p:cNvPr id="11268" name="Rectangle 2"/>
          <p:cNvSpPr>
            <a:spLocks noGrp="1" noChangeArrowheads="1"/>
          </p:cNvSpPr>
          <p:nvPr>
            <p:ph type="title"/>
          </p:nvPr>
        </p:nvSpPr>
        <p:spPr>
          <a:xfrm>
            <a:off x="0" y="76200"/>
            <a:ext cx="9144000" cy="838200"/>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a:t>
            </a:r>
            <a:r>
              <a:rPr lang="en-GB" sz="2400" b="1" dirty="0" smtClean="0">
                <a:solidFill>
                  <a:schemeClr val="bg1"/>
                </a:solidFill>
                <a:latin typeface="Helvetica" pitchFamily="-65" charset="0"/>
              </a:rPr>
              <a:t> </a:t>
            </a:r>
            <a:br>
              <a:rPr lang="en-GB" sz="2400" b="1" dirty="0" smtClean="0">
                <a:solidFill>
                  <a:schemeClr val="bg1"/>
                </a:solidFill>
                <a:latin typeface="Helvetica" pitchFamily="-65" charset="0"/>
              </a:rPr>
            </a:br>
            <a:r>
              <a:rPr lang="en-GB" sz="2400" b="1" dirty="0" smtClean="0">
                <a:solidFill>
                  <a:schemeClr val="bg1"/>
                </a:solidFill>
                <a:latin typeface="Helvetica" pitchFamily="-65" charset="0"/>
              </a:rPr>
              <a:t>       </a:t>
            </a:r>
            <a:r>
              <a:rPr lang="en-GB" sz="3600" b="1" dirty="0" smtClean="0">
                <a:solidFill>
                  <a:schemeClr val="bg1"/>
                </a:solidFill>
                <a:latin typeface="Helvetica" pitchFamily="-65" charset="0"/>
              </a:rPr>
              <a:t>Figure placement and movement</a:t>
            </a:r>
            <a:endParaRPr lang="en-GB" sz="3600" b="1" dirty="0">
              <a:solidFill>
                <a:schemeClr val="bg1"/>
              </a:solidFill>
              <a:latin typeface="Helvetica" pitchFamily="-65" charset="0"/>
            </a:endParaRPr>
          </a:p>
        </p:txBody>
      </p:sp>
      <p:sp>
        <p:nvSpPr>
          <p:cNvPr id="7" name="TextBox 6"/>
          <p:cNvSpPr txBox="1"/>
          <p:nvPr/>
        </p:nvSpPr>
        <p:spPr>
          <a:xfrm>
            <a:off x="1371600" y="1143000"/>
            <a:ext cx="4419600" cy="369332"/>
          </a:xfrm>
          <a:prstGeom prst="rect">
            <a:avLst/>
          </a:prstGeom>
          <a:noFill/>
        </p:spPr>
        <p:txBody>
          <a:bodyPr wrap="square" rtlCol="0">
            <a:spAutoFit/>
          </a:bodyPr>
          <a:lstStyle/>
          <a:p>
            <a:r>
              <a:rPr lang="en-US" dirty="0" smtClean="0">
                <a:solidFill>
                  <a:srgbClr val="FF0000"/>
                </a:solidFill>
                <a:latin typeface="Helvetica"/>
                <a:cs typeface="Helvetica"/>
              </a:rPr>
              <a:t>Character placement: Density and Depth  </a:t>
            </a:r>
            <a:endParaRPr lang="en-US" dirty="0">
              <a:solidFill>
                <a:srgbClr val="FF0000"/>
              </a:solidFill>
              <a:latin typeface="Helvetica"/>
              <a:cs typeface="Helvetica"/>
            </a:endParaRPr>
          </a:p>
        </p:txBody>
      </p:sp>
      <p:pic>
        <p:nvPicPr>
          <p:cNvPr id="6" name="Picture 5" descr="DownloadedFile-5.jpeg"/>
          <p:cNvPicPr>
            <a:picLocks noChangeAspect="1"/>
          </p:cNvPicPr>
          <p:nvPr/>
        </p:nvPicPr>
        <p:blipFill>
          <a:blip r:embed="rId2"/>
          <a:stretch>
            <a:fillRect/>
          </a:stretch>
        </p:blipFill>
        <p:spPr>
          <a:xfrm>
            <a:off x="1295400" y="1905000"/>
            <a:ext cx="6876443" cy="33528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55650" y="2133600"/>
            <a:ext cx="8388350" cy="4525963"/>
          </a:xfrm>
        </p:spPr>
        <p:txBody>
          <a:bodyPr/>
          <a:lstStyle/>
          <a:p>
            <a:endParaRPr lang="en-US" sz="2000" dirty="0" smtClean="0"/>
          </a:p>
          <a:p>
            <a:pPr>
              <a:buFontTx/>
              <a:buNone/>
            </a:pPr>
            <a:endParaRPr lang="en-US" sz="2000" dirty="0" smtClean="0"/>
          </a:p>
          <a:p>
            <a:pPr>
              <a:buNone/>
            </a:pPr>
            <a:r>
              <a:rPr lang="en-US" sz="2000" dirty="0" smtClean="0"/>
              <a:t> </a:t>
            </a:r>
          </a:p>
          <a:p>
            <a:pPr>
              <a:buFontTx/>
              <a:buNone/>
            </a:pPr>
            <a:endParaRPr lang="en-US" sz="2000" dirty="0" smtClean="0"/>
          </a:p>
          <a:p>
            <a:pPr eaLnBrk="1" hangingPunct="1"/>
            <a:endParaRPr lang="en-GB" sz="2000" dirty="0">
              <a:latin typeface="Helvetica" pitchFamily="-65" charset="0"/>
            </a:endParaRPr>
          </a:p>
        </p:txBody>
      </p:sp>
      <p:sp>
        <p:nvSpPr>
          <p:cNvPr id="11268" name="Rectangle 2"/>
          <p:cNvSpPr>
            <a:spLocks noGrp="1" noChangeArrowheads="1"/>
          </p:cNvSpPr>
          <p:nvPr>
            <p:ph type="title"/>
          </p:nvPr>
        </p:nvSpPr>
        <p:spPr>
          <a:xfrm>
            <a:off x="0" y="152400"/>
            <a:ext cx="9144000" cy="838200"/>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a:t>
            </a:r>
            <a:r>
              <a:rPr lang="en-GB" sz="2400" b="1" dirty="0" smtClean="0">
                <a:solidFill>
                  <a:schemeClr val="bg1"/>
                </a:solidFill>
                <a:latin typeface="Helvetica" pitchFamily="-65" charset="0"/>
              </a:rPr>
              <a:t> </a:t>
            </a:r>
            <a:br>
              <a:rPr lang="en-GB" sz="2400" b="1" dirty="0" smtClean="0">
                <a:solidFill>
                  <a:schemeClr val="bg1"/>
                </a:solidFill>
                <a:latin typeface="Helvetica" pitchFamily="-65" charset="0"/>
              </a:rPr>
            </a:br>
            <a:r>
              <a:rPr lang="en-GB" sz="2400" b="1" dirty="0" smtClean="0">
                <a:solidFill>
                  <a:schemeClr val="bg1"/>
                </a:solidFill>
                <a:latin typeface="Helvetica" pitchFamily="-65" charset="0"/>
              </a:rPr>
              <a:t>       </a:t>
            </a:r>
            <a:r>
              <a:rPr lang="en-GB" sz="3600" b="1" dirty="0" smtClean="0">
                <a:solidFill>
                  <a:schemeClr val="bg1"/>
                </a:solidFill>
                <a:latin typeface="Helvetica" pitchFamily="-65" charset="0"/>
              </a:rPr>
              <a:t>Figure placement and movement</a:t>
            </a:r>
            <a:endParaRPr lang="en-GB" sz="3600" b="1" dirty="0">
              <a:solidFill>
                <a:schemeClr val="bg1"/>
              </a:solidFill>
              <a:latin typeface="Helvetica" pitchFamily="-65" charset="0"/>
            </a:endParaRPr>
          </a:p>
        </p:txBody>
      </p:sp>
      <p:sp>
        <p:nvSpPr>
          <p:cNvPr id="7" name="TextBox 6"/>
          <p:cNvSpPr txBox="1"/>
          <p:nvPr/>
        </p:nvSpPr>
        <p:spPr>
          <a:xfrm>
            <a:off x="1371600" y="1143000"/>
            <a:ext cx="4419600" cy="369332"/>
          </a:xfrm>
          <a:prstGeom prst="rect">
            <a:avLst/>
          </a:prstGeom>
          <a:noFill/>
        </p:spPr>
        <p:txBody>
          <a:bodyPr wrap="square" rtlCol="0">
            <a:spAutoFit/>
          </a:bodyPr>
          <a:lstStyle/>
          <a:p>
            <a:r>
              <a:rPr lang="en-US" dirty="0" smtClean="0">
                <a:solidFill>
                  <a:srgbClr val="FF0000"/>
                </a:solidFill>
                <a:latin typeface="Helvetica"/>
                <a:cs typeface="Helvetica"/>
              </a:rPr>
              <a:t>Character placement: Density and Depth  </a:t>
            </a:r>
            <a:endParaRPr lang="en-US" dirty="0">
              <a:solidFill>
                <a:srgbClr val="FF0000"/>
              </a:solidFill>
              <a:latin typeface="Helvetica"/>
              <a:cs typeface="Helvetica"/>
            </a:endParaRPr>
          </a:p>
        </p:txBody>
      </p:sp>
      <p:pic>
        <p:nvPicPr>
          <p:cNvPr id="10" name="Picture 9" descr="chew position.jpeg"/>
          <p:cNvPicPr>
            <a:picLocks noChangeAspect="1"/>
          </p:cNvPicPr>
          <p:nvPr/>
        </p:nvPicPr>
        <p:blipFill>
          <a:blip r:embed="rId2"/>
          <a:stretch>
            <a:fillRect/>
          </a:stretch>
        </p:blipFill>
        <p:spPr>
          <a:xfrm>
            <a:off x="1676400" y="2057400"/>
            <a:ext cx="5791200" cy="387484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 calcmode="lin" valueType="num">
                                      <p:cBhvr additive="base">
                                        <p:cTn id="7"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half" idx="1"/>
          </p:nvPr>
        </p:nvSpPr>
        <p:spPr>
          <a:xfrm>
            <a:off x="468313" y="2349500"/>
            <a:ext cx="7704137" cy="4114800"/>
          </a:xfrm>
        </p:spPr>
        <p:txBody>
          <a:bodyPr/>
          <a:lstStyle/>
          <a:p>
            <a:r>
              <a:rPr lang="en-US" sz="1600" dirty="0" smtClean="0">
                <a:solidFill>
                  <a:srgbClr val="0000FF"/>
                </a:solidFill>
              </a:rPr>
              <a:t>Questions 1-6 </a:t>
            </a:r>
          </a:p>
          <a:p>
            <a:endParaRPr lang="en-US" sz="1600" dirty="0" smtClean="0">
              <a:solidFill>
                <a:srgbClr val="0000FF"/>
              </a:solidFill>
            </a:endParaRPr>
          </a:p>
          <a:p>
            <a:r>
              <a:rPr lang="en-US" sz="1600" dirty="0" smtClean="0">
                <a:solidFill>
                  <a:srgbClr val="0000FF"/>
                </a:solidFill>
              </a:rPr>
              <a:t>Assessment Criteria  </a:t>
            </a:r>
          </a:p>
          <a:p>
            <a:endParaRPr lang="en-US" sz="1600" dirty="0" smtClean="0">
              <a:solidFill>
                <a:srgbClr val="0000FF"/>
              </a:solidFill>
            </a:endParaRPr>
          </a:p>
          <a:p>
            <a:r>
              <a:rPr lang="en-US" sz="1600" dirty="0" smtClean="0">
                <a:solidFill>
                  <a:srgbClr val="0000FF"/>
                </a:solidFill>
              </a:rPr>
              <a:t>Your response should demonstrate the following knowledge and skills</a:t>
            </a:r>
          </a:p>
          <a:p>
            <a:endParaRPr lang="en-US" sz="1600" dirty="0" smtClean="0">
              <a:solidFill>
                <a:srgbClr val="0000FF"/>
              </a:solidFill>
            </a:endParaRPr>
          </a:p>
          <a:p>
            <a:r>
              <a:rPr lang="en-US" sz="1600" dirty="0" smtClean="0">
                <a:solidFill>
                  <a:srgbClr val="0000FF"/>
                </a:solidFill>
              </a:rPr>
              <a:t>Identifies and discusses the nature of mise en scene elements</a:t>
            </a:r>
          </a:p>
          <a:p>
            <a:r>
              <a:rPr lang="en-US" sz="1600" dirty="0" smtClean="0">
                <a:solidFill>
                  <a:srgbClr val="0000FF"/>
                </a:solidFill>
              </a:rPr>
              <a:t>Analyses how mise en scene contribute to themes and ideas presented in the text</a:t>
            </a:r>
          </a:p>
          <a:p>
            <a:r>
              <a:rPr lang="en-US" sz="1600" dirty="0" smtClean="0">
                <a:solidFill>
                  <a:srgbClr val="0000FF"/>
                </a:solidFill>
              </a:rPr>
              <a:t>Understands how mise en scene elements combined with story to engage an audience </a:t>
            </a:r>
          </a:p>
          <a:p>
            <a:r>
              <a:rPr lang="en-US" sz="1600" dirty="0" smtClean="0">
                <a:solidFill>
                  <a:srgbClr val="0000FF"/>
                </a:solidFill>
              </a:rPr>
              <a:t>Use of appropriate terminology </a:t>
            </a:r>
          </a:p>
          <a:p>
            <a:r>
              <a:rPr lang="en-US" sz="1600" dirty="0" smtClean="0">
                <a:solidFill>
                  <a:srgbClr val="0000FF"/>
                </a:solidFill>
              </a:rPr>
              <a:t>Use of examples from the text to support your responses</a:t>
            </a:r>
          </a:p>
          <a:p>
            <a:endParaRPr lang="en-US" sz="1600" dirty="0" smtClean="0">
              <a:solidFill>
                <a:srgbClr val="0000FF"/>
              </a:solidFill>
            </a:endParaRPr>
          </a:p>
          <a:p>
            <a:endParaRPr lang="en-US" sz="1600" dirty="0" smtClean="0">
              <a:solidFill>
                <a:srgbClr val="0000FF"/>
              </a:solidFill>
            </a:endParaRPr>
          </a:p>
          <a:p>
            <a:endParaRPr lang="en-US" sz="1600" dirty="0" smtClean="0">
              <a:solidFill>
                <a:srgbClr val="0000FF"/>
              </a:solidFill>
            </a:endParaRPr>
          </a:p>
          <a:p>
            <a:endParaRPr lang="en-AU" sz="1800" dirty="0"/>
          </a:p>
        </p:txBody>
      </p:sp>
      <p:sp>
        <p:nvSpPr>
          <p:cNvPr id="4" name="Rectangle 2"/>
          <p:cNvSpPr>
            <a:spLocks noGrp="1" noChangeArrowheads="1"/>
          </p:cNvSpPr>
          <p:nvPr>
            <p:ph type="title"/>
          </p:nvPr>
        </p:nvSpPr>
        <p:spPr>
          <a:xfrm>
            <a:off x="0" y="76200"/>
            <a:ext cx="9144000" cy="750888"/>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Student  Task </a:t>
            </a:r>
            <a:endParaRPr lang="en-GB" sz="4000" b="1" dirty="0">
              <a:solidFill>
                <a:schemeClr val="bg1"/>
              </a:solidFill>
              <a:latin typeface="Helvetica" pitchFamily="-65"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half" idx="1"/>
          </p:nvPr>
        </p:nvSpPr>
        <p:spPr>
          <a:xfrm>
            <a:off x="468313" y="2349500"/>
            <a:ext cx="7704137" cy="4114800"/>
          </a:xfrm>
        </p:spPr>
        <p:txBody>
          <a:bodyPr/>
          <a:lstStyle/>
          <a:p>
            <a:r>
              <a:rPr lang="en-US" sz="1600" dirty="0" smtClean="0">
                <a:solidFill>
                  <a:srgbClr val="0000FF"/>
                </a:solidFill>
              </a:rPr>
              <a:t>The excessive and complex visual style of Blade Runner, from costume to cityscape, is not only entirely appropriate to the film's themes but it is a crucial element in their construction.</a:t>
            </a:r>
          </a:p>
          <a:p>
            <a:endParaRPr lang="en-US" sz="1600" dirty="0" smtClean="0">
              <a:solidFill>
                <a:srgbClr val="0000FF"/>
              </a:solidFill>
            </a:endParaRPr>
          </a:p>
          <a:p>
            <a:r>
              <a:rPr lang="en-US" sz="1600" dirty="0" smtClean="0">
                <a:solidFill>
                  <a:srgbClr val="0000FF"/>
                </a:solidFill>
              </a:rPr>
              <a:t>Students are required to produce a 10-15 screen power point presentation that examines  the use of mise en scene in Blade Runner and how the visual elements build and support the main themes in the text</a:t>
            </a:r>
          </a:p>
          <a:p>
            <a:endParaRPr lang="en-US" sz="1600" smtClean="0">
              <a:solidFill>
                <a:srgbClr val="0000FF"/>
              </a:solidFill>
            </a:endParaRPr>
          </a:p>
          <a:p>
            <a:endParaRPr lang="en-US" sz="1600" smtClean="0">
              <a:solidFill>
                <a:srgbClr val="0000FF"/>
              </a:solidFill>
            </a:endParaRPr>
          </a:p>
          <a:p>
            <a:endParaRPr lang="en-US" sz="1600" dirty="0" smtClean="0">
              <a:solidFill>
                <a:srgbClr val="0000FF"/>
              </a:solidFill>
            </a:endParaRPr>
          </a:p>
          <a:p>
            <a:endParaRPr lang="en-AU" sz="1800" dirty="0"/>
          </a:p>
        </p:txBody>
      </p:sp>
      <p:sp>
        <p:nvSpPr>
          <p:cNvPr id="4" name="Rectangle 2"/>
          <p:cNvSpPr>
            <a:spLocks noGrp="1" noChangeArrowheads="1"/>
          </p:cNvSpPr>
          <p:nvPr>
            <p:ph type="title"/>
          </p:nvPr>
        </p:nvSpPr>
        <p:spPr>
          <a:xfrm>
            <a:off x="0" y="76200"/>
            <a:ext cx="9144000" cy="750888"/>
          </a:xfrm>
          <a:solidFill>
            <a:srgbClr val="7DB1E1">
              <a:alpha val="67842"/>
            </a:srgbClr>
          </a:solidFill>
        </p:spPr>
        <p:txBody>
          <a:bodyPr/>
          <a:lstStyle/>
          <a:p>
            <a:pPr eaLnBrk="1" hangingPunct="1"/>
            <a:r>
              <a:rPr lang="en-GB" sz="4000" b="1" dirty="0">
                <a:solidFill>
                  <a:schemeClr val="bg1"/>
                </a:solidFill>
                <a:latin typeface="Helvetica" pitchFamily="-65" charset="0"/>
              </a:rPr>
              <a:t>   </a:t>
            </a:r>
            <a:r>
              <a:rPr lang="en-GB" sz="4000" b="1" dirty="0" smtClean="0">
                <a:solidFill>
                  <a:schemeClr val="bg1"/>
                </a:solidFill>
                <a:latin typeface="Helvetica" pitchFamily="-65" charset="0"/>
              </a:rPr>
              <a:t>            Student  Task </a:t>
            </a:r>
            <a:endParaRPr lang="en-GB" sz="4000" b="1" dirty="0">
              <a:solidFill>
                <a:schemeClr val="bg1"/>
              </a:solidFill>
              <a:latin typeface="Helvetica" pitchFamily="-65"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wnloadedFile-4.jpeg"/>
          <p:cNvPicPr>
            <a:picLocks noChangeAspect="1"/>
          </p:cNvPicPr>
          <p:nvPr/>
        </p:nvPicPr>
        <p:blipFill>
          <a:blip r:embed="rId2"/>
          <a:stretch>
            <a:fillRect/>
          </a:stretch>
        </p:blipFill>
        <p:spPr>
          <a:xfrm>
            <a:off x="6553200" y="914400"/>
            <a:ext cx="2451100" cy="1835959"/>
          </a:xfrm>
          <a:prstGeom prst="rect">
            <a:avLst/>
          </a:prstGeom>
        </p:spPr>
      </p:pic>
      <p:sp>
        <p:nvSpPr>
          <p:cNvPr id="3" name="Text Placeholder 2"/>
          <p:cNvSpPr>
            <a:spLocks noGrp="1"/>
          </p:cNvSpPr>
          <p:nvPr>
            <p:ph type="body" sz="half" idx="1"/>
          </p:nvPr>
        </p:nvSpPr>
        <p:spPr>
          <a:xfrm>
            <a:off x="609600" y="2133600"/>
            <a:ext cx="7199312" cy="4114800"/>
          </a:xfrm>
        </p:spPr>
        <p:txBody>
          <a:bodyPr/>
          <a:lstStyle/>
          <a:p>
            <a:pPr>
              <a:buNone/>
            </a:pPr>
            <a:r>
              <a:rPr lang="en-US" sz="1800" dirty="0" smtClean="0"/>
              <a:t>    </a:t>
            </a:r>
            <a:r>
              <a:rPr lang="en-US" sz="1800" dirty="0" smtClean="0">
                <a:solidFill>
                  <a:srgbClr val="0000FF"/>
                </a:solidFill>
              </a:rPr>
              <a:t> What is mise-en-scène?</a:t>
            </a:r>
          </a:p>
          <a:p>
            <a:pPr>
              <a:buNone/>
            </a:pPr>
            <a:endParaRPr lang="en-US" sz="1800" dirty="0" smtClean="0">
              <a:solidFill>
                <a:srgbClr val="0000FF"/>
              </a:solidFill>
            </a:endParaRPr>
          </a:p>
          <a:p>
            <a:pPr>
              <a:buNone/>
            </a:pPr>
            <a:r>
              <a:rPr lang="en-US" sz="1800" dirty="0" smtClean="0">
                <a:solidFill>
                  <a:srgbClr val="0000FF"/>
                </a:solidFill>
              </a:rPr>
              <a:t>     The French term 'mise-en-scène', translating as "staging" or "putting into the scene/on the stage", generally refers to all 'pro-filmic elements' on the set "that can be seen within the frame of the individual shot" (Benyahia et al. 2008: 21)</a:t>
            </a:r>
            <a:r>
              <a:rPr lang="en-US" sz="1800" i="1" dirty="0" smtClean="0">
                <a:solidFill>
                  <a:srgbClr val="0000FF"/>
                </a:solidFill>
              </a:rPr>
              <a:t>.</a:t>
            </a:r>
          </a:p>
          <a:p>
            <a:endParaRPr lang="en-US" sz="1800" i="1" dirty="0" smtClean="0">
              <a:solidFill>
                <a:srgbClr val="0000FF"/>
              </a:solidFill>
            </a:endParaRPr>
          </a:p>
          <a:p>
            <a:r>
              <a:rPr lang="en-US" sz="1800" dirty="0" smtClean="0">
                <a:solidFill>
                  <a:srgbClr val="0000FF"/>
                </a:solidFill>
              </a:rPr>
              <a:t>The term refers to the </a:t>
            </a:r>
            <a:r>
              <a:rPr lang="en-US" sz="1800" u="sng" dirty="0" smtClean="0">
                <a:solidFill>
                  <a:srgbClr val="0000FF"/>
                </a:solidFill>
              </a:rPr>
              <a:t>visual arrangement</a:t>
            </a:r>
            <a:r>
              <a:rPr lang="en-US" sz="1800" dirty="0" smtClean="0">
                <a:solidFill>
                  <a:srgbClr val="0000FF"/>
                </a:solidFill>
              </a:rPr>
              <a:t> of items on screen</a:t>
            </a:r>
          </a:p>
          <a:p>
            <a:endParaRPr lang="en-US" sz="1800" dirty="0" smtClean="0">
              <a:solidFill>
                <a:srgbClr val="0000FF"/>
              </a:solidFill>
            </a:endParaRPr>
          </a:p>
          <a:p>
            <a:r>
              <a:rPr lang="en-US" sz="1800" dirty="0" smtClean="0">
                <a:solidFill>
                  <a:srgbClr val="0000FF"/>
                </a:solidFill>
              </a:rPr>
              <a:t>Mise-en-scene also takes into account how those items affect the </a:t>
            </a:r>
            <a:r>
              <a:rPr lang="en-US" sz="1800" u="sng" dirty="0" smtClean="0">
                <a:solidFill>
                  <a:srgbClr val="0000FF"/>
                </a:solidFill>
              </a:rPr>
              <a:t>atmosphere</a:t>
            </a:r>
            <a:r>
              <a:rPr lang="en-US" sz="1800" dirty="0" smtClean="0">
                <a:solidFill>
                  <a:srgbClr val="0000FF"/>
                </a:solidFill>
              </a:rPr>
              <a:t> of the shot</a:t>
            </a:r>
          </a:p>
          <a:p>
            <a:endParaRPr lang="en-US" sz="1800" dirty="0" smtClean="0"/>
          </a:p>
          <a:p>
            <a:endParaRPr lang="en-US" sz="1800" dirty="0" smtClean="0"/>
          </a:p>
          <a:p>
            <a:endParaRPr lang="en-US" sz="1800" i="1" dirty="0" smtClean="0"/>
          </a:p>
          <a:p>
            <a:pPr>
              <a:buNone/>
            </a:pPr>
            <a:r>
              <a:rPr lang="en-US" sz="1800" dirty="0" smtClean="0"/>
              <a:t/>
            </a:r>
            <a:br>
              <a:rPr lang="en-US" sz="1800" dirty="0" smtClean="0"/>
            </a:br>
            <a:endParaRPr lang="en-US" sz="1800" dirty="0" smtClean="0"/>
          </a:p>
          <a:p>
            <a:pPr>
              <a:buNone/>
            </a:pPr>
            <a:endParaRPr lang="en-US" sz="1800" dirty="0" smtClean="0"/>
          </a:p>
        </p:txBody>
      </p:sp>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A Definition of Mise en scene</a:t>
            </a:r>
            <a:endParaRPr lang="en-GB" sz="4000" b="1" dirty="0">
              <a:solidFill>
                <a:schemeClr val="bg1"/>
              </a:solidFill>
              <a:latin typeface="Helvetica"/>
              <a:cs typeface="Helvetica"/>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1.jpg"/>
          <p:cNvPicPr>
            <a:picLocks noChangeAspect="1"/>
          </p:cNvPicPr>
          <p:nvPr/>
        </p:nvPicPr>
        <p:blipFill>
          <a:blip r:embed="rId2"/>
          <a:srcRect/>
          <a:stretch>
            <a:fillRect/>
          </a:stretch>
        </p:blipFill>
        <p:spPr bwMode="auto">
          <a:xfrm>
            <a:off x="7162800" y="914401"/>
            <a:ext cx="1524000" cy="819150"/>
          </a:xfrm>
          <a:prstGeom prst="rect">
            <a:avLst/>
          </a:prstGeom>
          <a:noFill/>
          <a:ln w="9525">
            <a:noFill/>
            <a:miter lim="800000"/>
            <a:headEnd/>
            <a:tailEnd/>
          </a:ln>
        </p:spPr>
      </p:pic>
      <p:pic>
        <p:nvPicPr>
          <p:cNvPr id="10" name="Picture 9" descr="mobile phone 3.jpg"/>
          <p:cNvPicPr>
            <a:picLocks noChangeAspect="1"/>
          </p:cNvPicPr>
          <p:nvPr/>
        </p:nvPicPr>
        <p:blipFill>
          <a:blip r:embed="rId3"/>
          <a:stretch>
            <a:fillRect/>
          </a:stretch>
        </p:blipFill>
        <p:spPr>
          <a:xfrm>
            <a:off x="5257800" y="4876800"/>
            <a:ext cx="3396931" cy="1752600"/>
          </a:xfrm>
          <a:prstGeom prst="rect">
            <a:avLst/>
          </a:prstGeom>
        </p:spPr>
      </p:pic>
      <p:sp>
        <p:nvSpPr>
          <p:cNvPr id="3" name="Text Placeholder 2"/>
          <p:cNvSpPr>
            <a:spLocks noGrp="1"/>
          </p:cNvSpPr>
          <p:nvPr>
            <p:ph type="body" sz="half" idx="1"/>
          </p:nvPr>
        </p:nvSpPr>
        <p:spPr>
          <a:xfrm>
            <a:off x="683568" y="2132856"/>
            <a:ext cx="6742112" cy="4114800"/>
          </a:xfrm>
        </p:spPr>
        <p:txBody>
          <a:bodyPr/>
          <a:lstStyle/>
          <a:p>
            <a:r>
              <a:rPr lang="en-US" sz="1600" dirty="0" smtClean="0">
                <a:solidFill>
                  <a:srgbClr val="0000FF"/>
                </a:solidFill>
              </a:rPr>
              <a:t>Camera framing and shot selection are also argued by some to include film specific -elements such as framing  and camera movement</a:t>
            </a:r>
          </a:p>
          <a:p>
            <a:r>
              <a:rPr lang="en-US" sz="1600" dirty="0" smtClean="0">
                <a:solidFill>
                  <a:srgbClr val="0000FF"/>
                </a:solidFill>
              </a:rPr>
              <a:t>This encompasses both what the audience can see , and the way in which we are invited to see it </a:t>
            </a:r>
          </a:p>
          <a:p>
            <a:endParaRPr lang="en-US" sz="1800" dirty="0" smtClean="0"/>
          </a:p>
          <a:p>
            <a:pPr>
              <a:buNone/>
            </a:pPr>
            <a:r>
              <a:rPr lang="en-US" sz="1800" dirty="0" smtClean="0"/>
              <a:t>  </a:t>
            </a:r>
            <a:endParaRPr lang="en-US" sz="1800" dirty="0"/>
          </a:p>
        </p:txBody>
      </p:sp>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Mise en scene</a:t>
            </a:r>
            <a:endParaRPr lang="en-GB" sz="4000" b="1" dirty="0">
              <a:solidFill>
                <a:schemeClr val="bg1"/>
              </a:solidFill>
              <a:latin typeface="Helvetica"/>
              <a:cs typeface="Helvetica"/>
            </a:endParaRPr>
          </a:p>
        </p:txBody>
      </p:sp>
      <p:sp>
        <p:nvSpPr>
          <p:cNvPr id="5" name="TextBox 4"/>
          <p:cNvSpPr txBox="1"/>
          <p:nvPr/>
        </p:nvSpPr>
        <p:spPr>
          <a:xfrm>
            <a:off x="990600" y="914400"/>
            <a:ext cx="7010400" cy="584776"/>
          </a:xfrm>
          <a:prstGeom prst="rect">
            <a:avLst/>
          </a:prstGeom>
          <a:noFill/>
        </p:spPr>
        <p:txBody>
          <a:bodyPr wrap="square" rtlCol="0">
            <a:spAutoFit/>
          </a:bodyPr>
          <a:lstStyle/>
          <a:p>
            <a:r>
              <a:rPr lang="en-US" sz="1600" i="1" dirty="0" smtClean="0">
                <a:solidFill>
                  <a:srgbClr val="800000"/>
                </a:solidFill>
                <a:latin typeface="Helvetica"/>
                <a:cs typeface="Helvetica"/>
              </a:rPr>
              <a:t>Using your mobile phone camera option and zoom</a:t>
            </a:r>
          </a:p>
          <a:p>
            <a:r>
              <a:rPr lang="en-US" sz="1600" i="1" dirty="0" smtClean="0">
                <a:solidFill>
                  <a:srgbClr val="800000"/>
                </a:solidFill>
                <a:latin typeface="Helvetica"/>
                <a:cs typeface="Helvetica"/>
              </a:rPr>
              <a:t>function you can alter composition and meaning of the subject </a:t>
            </a:r>
          </a:p>
        </p:txBody>
      </p:sp>
      <p:pic>
        <p:nvPicPr>
          <p:cNvPr id="9" name="Picture 8" descr="mobile phone 2.jpg"/>
          <p:cNvPicPr>
            <a:picLocks noChangeAspect="1"/>
          </p:cNvPicPr>
          <p:nvPr/>
        </p:nvPicPr>
        <p:blipFill>
          <a:blip r:embed="rId4"/>
          <a:stretch>
            <a:fillRect/>
          </a:stretch>
        </p:blipFill>
        <p:spPr>
          <a:xfrm>
            <a:off x="2743200" y="4191000"/>
            <a:ext cx="2730500" cy="1408764"/>
          </a:xfrm>
          <a:prstGeom prst="rect">
            <a:avLst/>
          </a:prstGeom>
        </p:spPr>
      </p:pic>
      <p:pic>
        <p:nvPicPr>
          <p:cNvPr id="8" name="Picture 7" descr="mobile phone 1.jpg"/>
          <p:cNvPicPr>
            <a:picLocks noChangeAspect="1"/>
          </p:cNvPicPr>
          <p:nvPr/>
        </p:nvPicPr>
        <p:blipFill>
          <a:blip r:embed="rId5"/>
          <a:stretch>
            <a:fillRect/>
          </a:stretch>
        </p:blipFill>
        <p:spPr>
          <a:xfrm>
            <a:off x="838200" y="3733800"/>
            <a:ext cx="2806160" cy="144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Elements of Mise en scene</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5800" y="2133600"/>
            <a:ext cx="7421760" cy="4114800"/>
          </a:xfrm>
        </p:spPr>
        <p:txBody>
          <a:bodyPr/>
          <a:lstStyle/>
          <a:p>
            <a:pPr>
              <a:buFont typeface="Arial" pitchFamily="-65" charset="-52"/>
              <a:buChar char="•"/>
            </a:pPr>
            <a:r>
              <a:rPr lang="en-US" sz="1800" dirty="0" smtClean="0">
                <a:latin typeface="Helvetica"/>
                <a:cs typeface="Helvetica"/>
              </a:rPr>
              <a:t>    In  film production it is the director who has control not only of the camera framing but of the visual elements  </a:t>
            </a:r>
            <a:r>
              <a:rPr lang="en-AU" sz="1800" dirty="0" smtClean="0">
                <a:latin typeface="Helvetica"/>
                <a:cs typeface="Helvetica"/>
              </a:rPr>
              <a:t>that appear in the film frame.</a:t>
            </a:r>
          </a:p>
          <a:p>
            <a:pPr>
              <a:buFont typeface="Arial" pitchFamily="-65" charset="-52"/>
              <a:buChar char="•"/>
            </a:pPr>
            <a:endParaRPr lang="en-AU" sz="1800" dirty="0" smtClean="0">
              <a:latin typeface="Helvetica"/>
              <a:cs typeface="Helvetica"/>
            </a:endParaRPr>
          </a:p>
          <a:p>
            <a:pPr>
              <a:buFont typeface="Arial" pitchFamily="-65" charset="-52"/>
              <a:buChar char="•"/>
            </a:pPr>
            <a:r>
              <a:rPr lang="en-US" sz="1800" dirty="0" smtClean="0">
                <a:latin typeface="Helvetica"/>
                <a:cs typeface="Helvetica"/>
              </a:rPr>
              <a:t>    Mise en scene refers to the overall effect of</a:t>
            </a:r>
          </a:p>
          <a:p>
            <a:pPr>
              <a:buFont typeface="Arial" pitchFamily="-65" charset="-52"/>
              <a:buChar char="•"/>
            </a:pPr>
            <a:endParaRPr lang="en-US" sz="1800" dirty="0" smtClean="0">
              <a:latin typeface="Helvetica"/>
              <a:cs typeface="Helvetica"/>
            </a:endParaRPr>
          </a:p>
          <a:p>
            <a:pPr>
              <a:buFont typeface="Arial" pitchFamily="-65" charset="-52"/>
              <a:buChar char="•"/>
            </a:pPr>
            <a:r>
              <a:rPr lang="en-US" sz="1800" dirty="0" smtClean="0">
                <a:solidFill>
                  <a:srgbClr val="0000FF"/>
                </a:solidFill>
                <a:latin typeface="Helvetica"/>
                <a:cs typeface="Helvetica"/>
              </a:rPr>
              <a:t>Setting</a:t>
            </a:r>
          </a:p>
          <a:p>
            <a:pPr>
              <a:buFont typeface="Arial" pitchFamily="-65" charset="-52"/>
              <a:buChar char="•"/>
            </a:pPr>
            <a:r>
              <a:rPr lang="en-US" sz="1800" dirty="0" smtClean="0">
                <a:solidFill>
                  <a:srgbClr val="0000FF"/>
                </a:solidFill>
                <a:latin typeface="Helvetica"/>
                <a:cs typeface="Helvetica"/>
              </a:rPr>
              <a:t>Lighting/ Color</a:t>
            </a:r>
          </a:p>
          <a:p>
            <a:pPr>
              <a:buFont typeface="Arial" pitchFamily="-65" charset="-52"/>
              <a:buChar char="•"/>
            </a:pPr>
            <a:r>
              <a:rPr lang="en-US" sz="1800" dirty="0" smtClean="0">
                <a:solidFill>
                  <a:srgbClr val="0000FF"/>
                </a:solidFill>
                <a:latin typeface="Helvetica"/>
                <a:cs typeface="Helvetica"/>
              </a:rPr>
              <a:t>Costume</a:t>
            </a:r>
          </a:p>
          <a:p>
            <a:pPr>
              <a:buFont typeface="Arial" pitchFamily="-65" charset="-52"/>
              <a:buChar char="•"/>
            </a:pPr>
            <a:r>
              <a:rPr lang="en-US" sz="1800" dirty="0" smtClean="0">
                <a:solidFill>
                  <a:srgbClr val="0000FF"/>
                </a:solidFill>
                <a:latin typeface="Helvetica"/>
                <a:cs typeface="Helvetica"/>
              </a:rPr>
              <a:t>Figure expression and movement</a:t>
            </a:r>
          </a:p>
          <a:p>
            <a:pPr>
              <a:buFont typeface="Arial" pitchFamily="-65" charset="-52"/>
              <a:buChar char="•"/>
            </a:pPr>
            <a:endParaRPr lang="en-US" sz="1800" dirty="0" smtClean="0">
              <a:solidFill>
                <a:srgbClr val="0000FF"/>
              </a:solidFill>
            </a:endParaRPr>
          </a:p>
          <a:p>
            <a:pPr>
              <a:buNone/>
            </a:pPr>
            <a:endParaRPr lang="en-US" sz="1800" i="1" dirty="0" smtClean="0">
              <a:solidFill>
                <a:srgbClr val="FF0000"/>
              </a:solidFill>
            </a:endParaRPr>
          </a:p>
          <a:p>
            <a:pPr>
              <a:buFont typeface="Arial" pitchFamily="-65" charset="-52"/>
              <a:buChar char="•"/>
            </a:pPr>
            <a:endParaRPr lang="en-US" sz="1800" dirty="0" smtClean="0">
              <a:solidFill>
                <a:srgbClr val="0000FF"/>
              </a:solidFill>
            </a:endParaRPr>
          </a:p>
          <a:p>
            <a:pPr>
              <a:buFont typeface="Arial" pitchFamily="-65" charset="-52"/>
              <a:buChar char="•"/>
            </a:pPr>
            <a:endParaRPr lang="en-US" sz="1800" dirty="0" smtClean="0">
              <a:solidFill>
                <a:srgbClr val="0000FF"/>
              </a:solidFill>
            </a:endParaRPr>
          </a:p>
          <a:p>
            <a:pPr>
              <a:buFont typeface="Arial" pitchFamily="-65" charset="-52"/>
              <a:buChar char="•"/>
            </a:pPr>
            <a:endParaRPr lang="en-US" sz="1800" dirty="0" smtClean="0"/>
          </a:p>
          <a:p>
            <a:pPr>
              <a:buFont typeface="Arial" pitchFamily="-65" charset="-52"/>
              <a:buChar char="•"/>
            </a:pPr>
            <a:endParaRPr lang="en-AU" sz="1800" dirty="0" smtClean="0"/>
          </a:p>
          <a:p>
            <a:pPr>
              <a:buFont typeface="Arial" pitchFamily="-65" charset="-52"/>
              <a:buChar char="•"/>
            </a:pPr>
            <a:endParaRPr lang="en-AU" sz="1800" dirty="0" smtClean="0"/>
          </a:p>
          <a:p>
            <a:pPr>
              <a:buNone/>
            </a:pPr>
            <a:r>
              <a:rPr lang="en-AU" sz="2400" dirty="0" smtClean="0"/>
              <a:t> </a:t>
            </a:r>
          </a:p>
          <a:p>
            <a:endParaRPr lang="en-AU" sz="1800" dirty="0"/>
          </a:p>
        </p:txBody>
      </p:sp>
      <p:sp>
        <p:nvSpPr>
          <p:cNvPr id="4" name="Rectangle 3"/>
          <p:cNvSpPr/>
          <p:nvPr/>
        </p:nvSpPr>
        <p:spPr>
          <a:xfrm>
            <a:off x="1295400" y="914400"/>
            <a:ext cx="6408712" cy="861774"/>
          </a:xfrm>
          <a:prstGeom prst="rect">
            <a:avLst/>
          </a:prstGeom>
        </p:spPr>
        <p:txBody>
          <a:bodyPr wrap="square">
            <a:spAutoFit/>
          </a:bodyPr>
          <a:lstStyle/>
          <a:p>
            <a:r>
              <a:rPr lang="en-US" sz="1600" dirty="0" smtClean="0">
                <a:solidFill>
                  <a:srgbClr val="FF0000"/>
                </a:solidFill>
                <a:latin typeface="Helvetica"/>
                <a:cs typeface="Helvetica"/>
              </a:rPr>
              <a:t>The theory in this presentation is based on the very  common definition of mise-en-scène as expressed in Film Art (1979) by David Bordwell and Kristin Thompson</a:t>
            </a:r>
            <a:r>
              <a:rPr lang="en-US" dirty="0" smtClean="0">
                <a:solidFill>
                  <a:srgbClr val="FF0000"/>
                </a:solidFill>
                <a:latin typeface="Helvetica"/>
                <a:cs typeface="Helvetica"/>
              </a:rPr>
              <a:t>.</a:t>
            </a:r>
            <a:r>
              <a:rPr lang="en-US" dirty="0" smtClean="0">
                <a:solidFill>
                  <a:srgbClr val="FF0000"/>
                </a:solidFill>
              </a:rPr>
              <a:t>  </a:t>
            </a:r>
            <a:endParaRPr lang="en-US" dirty="0" smtClean="0">
              <a:solidFill>
                <a:srgbClr val="FF0000"/>
              </a:solidFill>
              <a:latin typeface="Helvetica"/>
              <a:cs typeface="Helvetica"/>
            </a:endParaRPr>
          </a:p>
          <a:p>
            <a:endParaRPr lang="en-AU" dirty="0">
              <a:solidFill>
                <a:schemeClr val="tx2"/>
              </a:solidFill>
              <a:latin typeface="Helvetica"/>
              <a:cs typeface="Helvetica"/>
            </a:endParaRPr>
          </a:p>
        </p:txBody>
      </p:sp>
      <p:pic>
        <p:nvPicPr>
          <p:cNvPr id="7" name="Picture 6" descr="Blinds.jpg"/>
          <p:cNvPicPr>
            <a:picLocks noChangeAspect="1"/>
          </p:cNvPicPr>
          <p:nvPr/>
        </p:nvPicPr>
        <p:blipFill>
          <a:blip r:embed="rId2"/>
          <a:stretch>
            <a:fillRect/>
          </a:stretch>
        </p:blipFill>
        <p:spPr>
          <a:xfrm>
            <a:off x="5715000" y="3429000"/>
            <a:ext cx="2895599" cy="2055762"/>
          </a:xfrm>
          <a:prstGeom prst="rect">
            <a:avLst/>
          </a:prstGeom>
        </p:spPr>
      </p:pic>
    </p:spTree>
    <p:extLst>
      <p:ext uri="{BB962C8B-B14F-4D97-AF65-F5344CB8AC3E}">
        <p14:creationId xmlns:p14="http://schemas.microsoft.com/office/powerpoint/2010/main" val="1199713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143000"/>
            <a:ext cx="7010400" cy="369332"/>
          </a:xfrm>
          <a:prstGeom prst="rect">
            <a:avLst/>
          </a:prstGeom>
          <a:solidFill>
            <a:schemeClr val="accent2">
              <a:lumMod val="60000"/>
              <a:lumOff val="40000"/>
            </a:schemeClr>
          </a:solidFill>
        </p:spPr>
        <p:txBody>
          <a:bodyPr wrap="square" rtlCol="0">
            <a:spAutoFit/>
          </a:bodyPr>
          <a:lstStyle/>
          <a:p>
            <a:endParaRPr lang="en-US" dirty="0"/>
          </a:p>
        </p:txBody>
      </p:sp>
      <p:sp>
        <p:nvSpPr>
          <p:cNvPr id="3" name="Text Placeholder 2"/>
          <p:cNvSpPr>
            <a:spLocks noGrp="1"/>
          </p:cNvSpPr>
          <p:nvPr>
            <p:ph type="body" sz="half" idx="1"/>
          </p:nvPr>
        </p:nvSpPr>
        <p:spPr>
          <a:xfrm>
            <a:off x="609600" y="2133600"/>
            <a:ext cx="7199312" cy="4114800"/>
          </a:xfrm>
        </p:spPr>
        <p:txBody>
          <a:bodyPr/>
          <a:lstStyle/>
          <a:p>
            <a:pPr>
              <a:buNone/>
            </a:pPr>
            <a:r>
              <a:rPr lang="en-US" sz="1800" dirty="0" smtClean="0"/>
              <a:t>     </a:t>
            </a:r>
          </a:p>
          <a:p>
            <a:endParaRPr lang="en-US" sz="1800" dirty="0" smtClean="0"/>
          </a:p>
          <a:p>
            <a:endParaRPr lang="en-US" sz="1800" i="1" dirty="0" smtClean="0"/>
          </a:p>
          <a:p>
            <a:pPr>
              <a:buNone/>
            </a:pPr>
            <a:r>
              <a:rPr lang="en-US" sz="1800" dirty="0" smtClean="0"/>
              <a:t/>
            </a:r>
            <a:br>
              <a:rPr lang="en-US" sz="1800" dirty="0" smtClean="0"/>
            </a:br>
            <a:endParaRPr lang="en-US" sz="1800" dirty="0" smtClean="0"/>
          </a:p>
          <a:p>
            <a:pPr>
              <a:buNone/>
            </a:pPr>
            <a:endParaRPr lang="en-US" sz="1800" dirty="0" smtClean="0"/>
          </a:p>
        </p:txBody>
      </p:sp>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a:cs typeface="Helvetica"/>
              </a:rPr>
              <a:t>Blade Runner</a:t>
            </a:r>
            <a:endParaRPr lang="en-GB" sz="4000" b="1" dirty="0">
              <a:solidFill>
                <a:schemeClr val="bg1"/>
              </a:solidFill>
              <a:latin typeface="Helvetica"/>
              <a:cs typeface="Helvetica"/>
            </a:endParaRPr>
          </a:p>
        </p:txBody>
      </p:sp>
      <p:sp>
        <p:nvSpPr>
          <p:cNvPr id="5" name="Rectangle 4"/>
          <p:cNvSpPr/>
          <p:nvPr/>
        </p:nvSpPr>
        <p:spPr>
          <a:xfrm>
            <a:off x="838200" y="1143000"/>
            <a:ext cx="7924800" cy="5139869"/>
          </a:xfrm>
          <a:prstGeom prst="rect">
            <a:avLst/>
          </a:prstGeom>
        </p:spPr>
        <p:txBody>
          <a:bodyPr wrap="square">
            <a:spAutoFit/>
          </a:bodyPr>
          <a:lstStyle/>
          <a:p>
            <a:pPr algn="just"/>
            <a:r>
              <a:rPr lang="en-US" sz="1400" dirty="0" smtClean="0">
                <a:solidFill>
                  <a:srgbClr val="0000FF"/>
                </a:solidFill>
                <a:latin typeface="Helvetica"/>
                <a:cs typeface="Helvetica"/>
              </a:rPr>
              <a:t>Blade Runner is a Science Fiction Noir directed by Ridley Scott and released in 1982</a:t>
            </a:r>
            <a:r>
              <a:rPr lang="en-US" sz="1600" dirty="0" smtClean="0">
                <a:solidFill>
                  <a:srgbClr val="0000FF"/>
                </a:solidFill>
              </a:rPr>
              <a:t>. </a:t>
            </a:r>
          </a:p>
          <a:p>
            <a:pPr algn="just"/>
            <a:endParaRPr lang="en-US" sz="1600" dirty="0" smtClean="0">
              <a:solidFill>
                <a:srgbClr val="0000FF"/>
              </a:solidFill>
              <a:latin typeface="Helvetica"/>
              <a:cs typeface="Helvetica"/>
            </a:endParaRPr>
          </a:p>
          <a:p>
            <a:pPr algn="just"/>
            <a:r>
              <a:rPr lang="en-US" sz="1600" dirty="0" smtClean="0">
                <a:solidFill>
                  <a:srgbClr val="0000FF"/>
                </a:solidFill>
                <a:latin typeface="Helvetica"/>
                <a:cs typeface="Helvetica"/>
              </a:rPr>
              <a:t> </a:t>
            </a:r>
            <a:endParaRPr lang="en-US" sz="1600" dirty="0" smtClean="0">
              <a:solidFill>
                <a:srgbClr val="FF0000"/>
              </a:solidFill>
              <a:latin typeface="Helvetica"/>
              <a:cs typeface="Helvetica"/>
            </a:endParaRPr>
          </a:p>
          <a:p>
            <a:pPr algn="just"/>
            <a:endParaRPr lang="en-US" sz="1600" dirty="0" smtClean="0">
              <a:solidFill>
                <a:srgbClr val="0000FF"/>
              </a:solidFill>
              <a:latin typeface="Helvetica"/>
              <a:cs typeface="Helvetica"/>
            </a:endParaRPr>
          </a:p>
          <a:p>
            <a:pPr algn="just">
              <a:buFont typeface="Arial"/>
              <a:buChar char="•"/>
            </a:pPr>
            <a:r>
              <a:rPr lang="en-US" sz="1400" i="1" dirty="0" smtClean="0">
                <a:solidFill>
                  <a:srgbClr val="0000FF"/>
                </a:solidFill>
                <a:latin typeface="Helvetica"/>
                <a:cs typeface="Helvetica"/>
              </a:rPr>
              <a:t>Ridley Scott managed to create a very strong identity and aesthetic for blade runner with exceptional use of the films Mise-en-scene.  This allows us, the audience, to derive meaning from the films visual elements. The setting, costumes and lighting of Blade Runner are deeply intertwined with its plot and themes.</a:t>
            </a:r>
          </a:p>
          <a:p>
            <a:pPr algn="just"/>
            <a:endParaRPr lang="en-US" sz="1400" i="1" dirty="0" smtClean="0">
              <a:solidFill>
                <a:srgbClr val="0000FF"/>
              </a:solidFill>
              <a:latin typeface="Helvetica"/>
              <a:cs typeface="Helvetica"/>
            </a:endParaRPr>
          </a:p>
          <a:p>
            <a:pPr algn="just">
              <a:buFont typeface="Arial"/>
              <a:buChar char="•"/>
            </a:pPr>
            <a:r>
              <a:rPr lang="en-US" sz="1400" i="1" dirty="0" smtClean="0">
                <a:solidFill>
                  <a:srgbClr val="0000FF"/>
                </a:solidFill>
                <a:latin typeface="Helvetica"/>
                <a:cs typeface="Helvetica"/>
              </a:rPr>
              <a:t>Blade Runner revolves around the themes of dehumanization of people resulting from a society based around high technology and the notion of what it means to exist as a human being. The mise-en-scene of Blade Runner is not only appropriate to its overriding themes but it is vital in </a:t>
            </a:r>
            <a:r>
              <a:rPr lang="en-US" sz="1400" i="1" u="sng" dirty="0" smtClean="0">
                <a:solidFill>
                  <a:srgbClr val="0000FF"/>
                </a:solidFill>
                <a:latin typeface="Helvetica"/>
                <a:cs typeface="Helvetica"/>
              </a:rPr>
              <a:t>the establishment and expansion of these themes within the text.</a:t>
            </a:r>
          </a:p>
          <a:p>
            <a:pPr algn="just"/>
            <a:endParaRPr lang="en-US" sz="1400" i="1" dirty="0" smtClean="0">
              <a:solidFill>
                <a:srgbClr val="0000FF"/>
              </a:solidFill>
              <a:latin typeface="Helvetica"/>
              <a:cs typeface="Helvetica"/>
            </a:endParaRPr>
          </a:p>
          <a:p>
            <a:pPr algn="just">
              <a:buFont typeface="Arial"/>
              <a:buChar char="•"/>
            </a:pPr>
            <a:r>
              <a:rPr lang="en-US" sz="1400" i="1" dirty="0" smtClean="0">
                <a:solidFill>
                  <a:srgbClr val="0000FF"/>
                </a:solidFill>
                <a:latin typeface="Helvetica"/>
                <a:cs typeface="Helvetica"/>
              </a:rPr>
              <a:t>Blade Runner can be looked at as having two overarching themes. The film depicts a society in which the proliferation and excess of high technology serves as a dehumanizing force. Within this environment in which human life no longer seems to be of utmost importance the question of what exactly it means to be human is entrenched within the film text.</a:t>
            </a:r>
          </a:p>
          <a:p>
            <a:pPr algn="just"/>
            <a:endParaRPr lang="en-US" dirty="0" smtClean="0">
              <a:latin typeface="Helvetica"/>
              <a:cs typeface="Helvetica"/>
            </a:endParaRPr>
          </a:p>
          <a:p>
            <a:pPr algn="just"/>
            <a:r>
              <a:rPr lang="en-US" sz="1400" i="1" dirty="0" smtClean="0">
                <a:solidFill>
                  <a:srgbClr val="FF0000"/>
                </a:solidFill>
                <a:latin typeface="Helvetica"/>
                <a:cs typeface="Helvetica"/>
              </a:rPr>
              <a:t>Students view  opening  sequences  from Blade Runner</a:t>
            </a:r>
            <a:endParaRPr lang="en-US" sz="1400" dirty="0" smtClean="0">
              <a:latin typeface="Helvetica"/>
              <a:cs typeface="Helvetica"/>
            </a:endParaRPr>
          </a:p>
          <a:p>
            <a:pPr algn="just"/>
            <a:endParaRPr lang="en-US" dirty="0" smtClean="0">
              <a:latin typeface="Helvetica"/>
              <a:cs typeface="Helvetica"/>
            </a:endParaRPr>
          </a:p>
          <a:p>
            <a:endParaRPr lang="en-US" u="sng" dirty="0" smtClean="0">
              <a:latin typeface="Helvetica"/>
              <a:cs typeface="Helvetica"/>
              <a:hlinkClick r:id="rId2"/>
            </a:endParaRP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19050" y="115888"/>
            <a:ext cx="9180513" cy="876300"/>
          </a:xfrm>
          <a:solidFill>
            <a:srgbClr val="7DB1E1">
              <a:alpha val="67842"/>
            </a:srgbClr>
          </a:solidFill>
        </p:spPr>
        <p:txBody>
          <a:bodyPr/>
          <a:lstStyle/>
          <a:p>
            <a:pPr eaLnBrk="1" hangingPunct="1"/>
            <a:r>
              <a:rPr lang="en-GB" sz="4000" b="1" dirty="0">
                <a:solidFill>
                  <a:schemeClr val="bg1"/>
                </a:solidFill>
              </a:rPr>
              <a:t>  </a:t>
            </a:r>
            <a:r>
              <a:rPr lang="en-GB" sz="4000" b="1" dirty="0" smtClean="0">
                <a:solidFill>
                  <a:schemeClr val="bg1"/>
                </a:solidFill>
              </a:rPr>
              <a:t>          </a:t>
            </a:r>
            <a:r>
              <a:rPr lang="en-GB" sz="4000" b="1" dirty="0" smtClean="0">
                <a:solidFill>
                  <a:schemeClr val="bg1"/>
                </a:solidFill>
                <a:latin typeface="Helvetica"/>
                <a:cs typeface="Helvetica"/>
              </a:rPr>
              <a:t>Setting</a:t>
            </a:r>
            <a:endParaRPr lang="en-GB" sz="4000" b="1" dirty="0">
              <a:solidFill>
                <a:schemeClr val="bg1"/>
              </a:solidFill>
              <a:latin typeface="Helvetica"/>
              <a:cs typeface="Helvetica"/>
            </a:endParaRPr>
          </a:p>
        </p:txBody>
      </p:sp>
      <p:sp>
        <p:nvSpPr>
          <p:cNvPr id="24" name="Rectangle 23"/>
          <p:cNvSpPr/>
          <p:nvPr/>
        </p:nvSpPr>
        <p:spPr>
          <a:xfrm>
            <a:off x="914400" y="2286000"/>
            <a:ext cx="6553200" cy="2593018"/>
          </a:xfrm>
          <a:prstGeom prst="rect">
            <a:avLst/>
          </a:prstGeom>
        </p:spPr>
        <p:txBody>
          <a:bodyPr wrap="square">
            <a:spAutoFit/>
          </a:bodyPr>
          <a:lstStyle/>
          <a:p>
            <a:r>
              <a:rPr lang="en-US" dirty="0" smtClean="0">
                <a:solidFill>
                  <a:srgbClr val="0000FF"/>
                </a:solidFill>
                <a:latin typeface="&quot;Times New Roman&quot;" pitchFamily="34" charset="0"/>
              </a:rPr>
              <a:t>“The human being is all-important in the theatre.  The drama on the screen can exist without actors.  A banging door, a leaf in the wind, waves beating on the shore can heighten the dramatic effect.  Some film masterpieces use man only as an accessory, like an extra, or in counterpoint to nature, which is the true leading character.”</a:t>
            </a:r>
          </a:p>
          <a:p>
            <a:r>
              <a:rPr lang="en-US" sz="2400" dirty="0" smtClean="0">
                <a:latin typeface="&quot;Times New Roman&quot;" pitchFamily="34" charset="0"/>
              </a:rPr>
              <a:t/>
            </a:r>
            <a:br>
              <a:rPr lang="en-US" sz="2400" dirty="0" smtClean="0">
                <a:latin typeface="&quot;Times New Roman&quot;" pitchFamily="34" charset="0"/>
              </a:rPr>
            </a:br>
            <a:r>
              <a:rPr lang="en-US" sz="2000" dirty="0" smtClean="0"/>
              <a:t>                                </a:t>
            </a:r>
            <a:r>
              <a:rPr lang="en-US" dirty="0" smtClean="0"/>
              <a:t>Andre Bazin </a:t>
            </a:r>
          </a:p>
          <a:p>
            <a:pPr>
              <a:buFont typeface="Wingdings" pitchFamily="-65" charset="2"/>
              <a:buNone/>
            </a:pPr>
            <a:r>
              <a:rPr lang="en-US" sz="1050" dirty="0" smtClean="0"/>
              <a:t>                                                              French film critic and film theorist.</a:t>
            </a:r>
            <a:r>
              <a:rPr lang="en-US" sz="1050" dirty="0" smtClean="0">
                <a:solidFill>
                  <a:srgbClr val="FFFFFF"/>
                </a:solidFill>
              </a:rPr>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752475" y="2332037"/>
            <a:ext cx="8391525" cy="4525963"/>
          </a:xfrm>
          <a:noFill/>
        </p:spPr>
        <p:txBody>
          <a:bodyPr/>
          <a:lstStyle/>
          <a:p>
            <a:pPr eaLnBrk="1" hangingPunct="1">
              <a:defRPr/>
            </a:pPr>
            <a:r>
              <a:rPr lang="en-AU" sz="1800" dirty="0" smtClean="0">
                <a:solidFill>
                  <a:srgbClr val="0000FF"/>
                </a:solidFill>
              </a:rPr>
              <a:t>This aspect of mise-en-scene invites the film maker to select a natural or artificial locale where the set is constructed</a:t>
            </a:r>
          </a:p>
          <a:p>
            <a:pPr eaLnBrk="1" hangingPunct="1">
              <a:buNone/>
              <a:defRPr/>
            </a:pPr>
            <a:r>
              <a:rPr lang="en-AU" sz="1800" dirty="0" smtClean="0">
                <a:solidFill>
                  <a:srgbClr val="0000FF"/>
                </a:solidFill>
              </a:rPr>
              <a:t> </a:t>
            </a:r>
          </a:p>
          <a:p>
            <a:pPr eaLnBrk="1" hangingPunct="1">
              <a:defRPr/>
            </a:pPr>
            <a:r>
              <a:rPr lang="en-AU" sz="1800" dirty="0" smtClean="0">
                <a:solidFill>
                  <a:srgbClr val="0000FF"/>
                </a:solidFill>
              </a:rPr>
              <a:t>setting functions variously to orient viewers, to contribute dramatic impact, and to add meaning to the film’s narrative</a:t>
            </a:r>
          </a:p>
          <a:p>
            <a:pPr eaLnBrk="1" hangingPunct="1">
              <a:buNone/>
              <a:defRPr/>
            </a:pPr>
            <a:endParaRPr lang="en-AU" sz="1800" dirty="0" smtClean="0">
              <a:solidFill>
                <a:srgbClr val="0000FF"/>
              </a:solidFill>
            </a:endParaRPr>
          </a:p>
          <a:p>
            <a:pPr eaLnBrk="1" hangingPunct="1">
              <a:defRPr/>
            </a:pPr>
            <a:r>
              <a:rPr lang="en-AU" sz="1800" dirty="0" smtClean="0">
                <a:solidFill>
                  <a:srgbClr val="0000FF"/>
                </a:solidFill>
              </a:rPr>
              <a:t>Setting’s ability to add meaning to narrative implies that props—part of the setting given specific significance in the total action—are also part of the control directors dictate in film art</a:t>
            </a:r>
          </a:p>
          <a:p>
            <a:pPr eaLnBrk="1" hangingPunct="1">
              <a:lnSpc>
                <a:spcPct val="90000"/>
              </a:lnSpc>
            </a:pPr>
            <a:endParaRPr lang="en-GB" sz="1800" dirty="0">
              <a:latin typeface="Helvetica" pitchFamily="-65" charset="0"/>
            </a:endParaRPr>
          </a:p>
        </p:txBody>
      </p:sp>
      <p:sp>
        <p:nvSpPr>
          <p:cNvPr id="8196" name="Rectangle 2"/>
          <p:cNvSpPr>
            <a:spLocks noGrp="1" noChangeArrowheads="1"/>
          </p:cNvSpPr>
          <p:nvPr>
            <p:ph type="title"/>
          </p:nvPr>
        </p:nvSpPr>
        <p:spPr>
          <a:xfrm>
            <a:off x="0" y="76200"/>
            <a:ext cx="9144000" cy="774700"/>
          </a:xfrm>
          <a:solidFill>
            <a:srgbClr val="7DB1E1">
              <a:alpha val="67842"/>
            </a:srgbClr>
          </a:solidFill>
        </p:spPr>
        <p:txBody>
          <a:bodyPr/>
          <a:lstStyle/>
          <a:p>
            <a:pPr eaLnBrk="1" hangingPunct="1"/>
            <a:r>
              <a:rPr lang="en-GB" sz="4000" b="1" dirty="0">
                <a:solidFill>
                  <a:schemeClr val="bg1"/>
                </a:solidFill>
              </a:rPr>
              <a:t>        </a:t>
            </a:r>
            <a:r>
              <a:rPr lang="en-GB" sz="4000" b="1" dirty="0" smtClean="0">
                <a:solidFill>
                  <a:schemeClr val="bg1"/>
                </a:solidFill>
              </a:rPr>
              <a:t>     </a:t>
            </a:r>
            <a:r>
              <a:rPr lang="en-GB" sz="4000" b="1" dirty="0" smtClean="0">
                <a:solidFill>
                  <a:schemeClr val="bg1"/>
                </a:solidFill>
                <a:latin typeface="Helvetica" pitchFamily="-65" charset="0"/>
              </a:rPr>
              <a:t>Setting </a:t>
            </a:r>
            <a:endParaRPr lang="en-GB" sz="4000" b="1" dirty="0">
              <a:solidFill>
                <a:schemeClr val="bg1"/>
              </a:solidFill>
              <a:latin typeface="Helvetica" pitchFamily="-65"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76200"/>
            <a:ext cx="9144000" cy="774700"/>
          </a:xfrm>
          <a:solidFill>
            <a:srgbClr val="7DB1E1">
              <a:alpha val="67842"/>
            </a:srgbClr>
          </a:solidFill>
        </p:spPr>
        <p:txBody>
          <a:bodyPr/>
          <a:lstStyle/>
          <a:p>
            <a:pPr eaLnBrk="1" hangingPunct="1"/>
            <a:r>
              <a:rPr lang="en-GB" sz="4000" b="1" dirty="0">
                <a:solidFill>
                  <a:schemeClr val="bg1"/>
                </a:solidFill>
              </a:rPr>
              <a:t>        </a:t>
            </a:r>
            <a:r>
              <a:rPr lang="en-GB" sz="4000" b="1" dirty="0" smtClean="0">
                <a:solidFill>
                  <a:schemeClr val="bg1"/>
                </a:solidFill>
              </a:rPr>
              <a:t>     </a:t>
            </a:r>
            <a:r>
              <a:rPr lang="en-GB" sz="4000" b="1" dirty="0" smtClean="0">
                <a:solidFill>
                  <a:schemeClr val="bg1"/>
                </a:solidFill>
                <a:latin typeface="Helvetica" pitchFamily="-65" charset="0"/>
              </a:rPr>
              <a:t>Setting </a:t>
            </a:r>
            <a:endParaRPr lang="en-GB" sz="4000" b="1" dirty="0">
              <a:solidFill>
                <a:schemeClr val="bg1"/>
              </a:solidFill>
              <a:latin typeface="Helvetica" pitchFamily="-65" charset="0"/>
            </a:endParaRPr>
          </a:p>
        </p:txBody>
      </p:sp>
      <p:sp>
        <p:nvSpPr>
          <p:cNvPr id="13" name="TextBox 12"/>
          <p:cNvSpPr txBox="1"/>
          <p:nvPr/>
        </p:nvSpPr>
        <p:spPr>
          <a:xfrm>
            <a:off x="381000" y="5943600"/>
            <a:ext cx="8229600" cy="430887"/>
          </a:xfrm>
          <a:prstGeom prst="rect">
            <a:avLst/>
          </a:prstGeom>
          <a:noFill/>
        </p:spPr>
        <p:txBody>
          <a:bodyPr wrap="square" rtlCol="0">
            <a:spAutoFit/>
          </a:bodyPr>
          <a:lstStyle/>
          <a:p>
            <a:pPr marL="228600" indent="-228600">
              <a:buAutoNum type="arabicPeriod"/>
            </a:pPr>
            <a:r>
              <a:rPr lang="en-US" sz="1100" dirty="0" smtClean="0">
                <a:latin typeface="Helvetica"/>
                <a:cs typeface="Helvetica"/>
              </a:rPr>
              <a:t>Describe and explain how the setting represents the futuristic landscape of Los Angeles  in the opening of Blade   Runner</a:t>
            </a:r>
          </a:p>
          <a:p>
            <a:pPr marL="228600" indent="-228600">
              <a:buAutoNum type="arabicPeriod"/>
            </a:pPr>
            <a:r>
              <a:rPr lang="en-US" sz="1100" dirty="0" smtClean="0">
                <a:latin typeface="Helvetica"/>
                <a:cs typeface="Helvetica"/>
              </a:rPr>
              <a:t>Doe the setting established in the opening reflect Bazin’s view </a:t>
            </a:r>
            <a:endParaRPr lang="en-US" sz="1100" dirty="0">
              <a:latin typeface="Helvetica"/>
              <a:cs typeface="Helvetica"/>
            </a:endParaRPr>
          </a:p>
        </p:txBody>
      </p:sp>
      <p:pic>
        <p:nvPicPr>
          <p:cNvPr id="16" name="Picture 15" descr="bladerunner-full.jpg"/>
          <p:cNvPicPr>
            <a:picLocks noChangeAspect="1"/>
          </p:cNvPicPr>
          <p:nvPr/>
        </p:nvPicPr>
        <p:blipFill>
          <a:blip r:embed="rId2"/>
          <a:stretch>
            <a:fillRect/>
          </a:stretch>
        </p:blipFill>
        <p:spPr>
          <a:xfrm>
            <a:off x="304800" y="2108200"/>
            <a:ext cx="8534400" cy="355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1|1.4|1|0.7"/>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ustom 1">
      <a:majorFont>
        <a:latin typeface="Comic Sans MS"/>
        <a:ea typeface=""/>
        <a:cs typeface=""/>
      </a:majorFont>
      <a:minorFont>
        <a:latin typeface="Tahom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1823</TotalTime>
  <Words>1663</Words>
  <Application>Microsoft Macintosh PowerPoint</Application>
  <PresentationFormat>On-screen Show (4:3)</PresentationFormat>
  <Paragraphs>240</Paragraphs>
  <Slides>29</Slides>
  <Notes>2</Notes>
  <HiddenSlides>0</HiddenSlides>
  <MMClips>0</MMClips>
  <ScaleCrop>false</ScaleCrop>
  <HeadingPairs>
    <vt:vector size="6" baseType="variant">
      <vt:variant>
        <vt:lpstr>Theme</vt:lpstr>
      </vt:variant>
      <vt:variant>
        <vt:i4>1</vt:i4>
      </vt:variant>
      <vt:variant>
        <vt:lpstr>Links</vt:lpstr>
      </vt:variant>
      <vt:variant>
        <vt:i4>6</vt:i4>
      </vt:variant>
      <vt:variant>
        <vt:lpstr>Slide Titles</vt:lpstr>
      </vt:variant>
      <vt:variant>
        <vt:i4>29</vt:i4>
      </vt:variant>
    </vt:vector>
  </HeadingPairs>
  <TitlesOfParts>
    <vt:vector size="36" baseType="lpstr">
      <vt:lpstr>Blends</vt:lpstr>
      <vt:lpstr>???</vt:lpstr>
      <vt:lpstr>???</vt:lpstr>
      <vt:lpstr>???</vt:lpstr>
      <vt:lpstr>???</vt:lpstr>
      <vt:lpstr>???</vt:lpstr>
      <vt:lpstr>???</vt:lpstr>
      <vt:lpstr>        Film Studies: </vt:lpstr>
      <vt:lpstr>PowerPoint Presentation</vt:lpstr>
      <vt:lpstr>     A Definition of Mise en scene</vt:lpstr>
      <vt:lpstr>     Mise en scene</vt:lpstr>
      <vt:lpstr>     Elements of Mise en scene</vt:lpstr>
      <vt:lpstr>         Blade Runner</vt:lpstr>
      <vt:lpstr>            Setting</vt:lpstr>
      <vt:lpstr>             Setting </vt:lpstr>
      <vt:lpstr>             Setting </vt:lpstr>
      <vt:lpstr>             Setting </vt:lpstr>
      <vt:lpstr>PowerPoint Presentation</vt:lpstr>
      <vt:lpstr>PowerPoint Presentation</vt:lpstr>
      <vt:lpstr>           Lighting</vt:lpstr>
      <vt:lpstr>           Lighting Position</vt:lpstr>
      <vt:lpstr>           Lighting Position</vt:lpstr>
      <vt:lpstr>           Lighting Position</vt:lpstr>
      <vt:lpstr>           Lighting</vt:lpstr>
      <vt:lpstr>           Lighting</vt:lpstr>
      <vt:lpstr>           Lighting</vt:lpstr>
      <vt:lpstr>           Lighting</vt:lpstr>
      <vt:lpstr>           Lighting</vt:lpstr>
      <vt:lpstr>           Lighting</vt:lpstr>
      <vt:lpstr>                      Figure placement and movement</vt:lpstr>
      <vt:lpstr>                      Figure placement and movement</vt:lpstr>
      <vt:lpstr>                        Figure placement and movement</vt:lpstr>
      <vt:lpstr>                        Figure placement and movement</vt:lpstr>
      <vt:lpstr>                        Figure placement and movement</vt:lpstr>
      <vt:lpstr>               Student  Task </vt:lpstr>
      <vt:lpstr>               Student  Task </vt:lpstr>
    </vt:vector>
  </TitlesOfParts>
  <Company>Angus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Multimedia</dc:title>
  <dc:creator>test</dc:creator>
  <cp:lastModifiedBy>Apple Mac</cp:lastModifiedBy>
  <cp:revision>204</cp:revision>
  <dcterms:created xsi:type="dcterms:W3CDTF">2013-12-15T22:20:34Z</dcterms:created>
  <dcterms:modified xsi:type="dcterms:W3CDTF">2015-02-08T02:07:25Z</dcterms:modified>
</cp:coreProperties>
</file>