
<file path=[Content_Types].xml><?xml version="1.0" encoding="utf-8"?>
<Types xmlns="http://schemas.openxmlformats.org/package/2006/content-types">
  <Override PartName="/ppt/slideLayouts/slideLayout14.xml" ContentType="application/vnd.openxmlformats-officedocument.presentationml.slideLayout+xml"/>
  <Override PartName="/docProps/core.xml" ContentType="application/vnd.openxmlformats-package.core-properties+xml"/>
  <Override PartName="/ppt/slides/slide11.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2.xml" ContentType="application/vnd.openxmlformats-officedocument.presentationml.slide+xml"/>
  <Override PartName="/ppt/viewProps.xml" ContentType="application/vnd.openxmlformats-officedocument.presentationml.viewProps+xml"/>
  <Override PartName="/docProps/app.xml" ContentType="application/vnd.openxmlformats-officedocument.extended-properties+xml"/>
  <Override PartName="/ppt/slides/slide7.xml" ContentType="application/vnd.openxmlformats-officedocument.presentationml.slide+xml"/>
  <Override PartName="/ppt/slideLayouts/slideLayout8.xml" ContentType="application/vnd.openxmlformats-officedocument.presentationml.slideLayout+xml"/>
  <Override PartName="/ppt/presProps.xml" ContentType="application/vnd.openxmlformats-officedocument.presentationml.presProps+xml"/>
  <Default Extension="xml" ContentType="application/xml"/>
  <Override PartName="/ppt/slides/slide4.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Default Extension="jpeg" ContentType="image/jpeg"/>
  <Override PartName="/ppt/slides/slide8.xml" ContentType="application/vnd.openxmlformats-officedocument.presentationml.slide+xml"/>
  <Override PartName="/ppt/tableStyles.xml" ContentType="application/vnd.openxmlformats-officedocument.presentationml.tableStyl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6.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37" d="100"/>
          <a:sy n="137" d="100"/>
        </p:scale>
        <p:origin x="-155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AU"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F039E13C-86A7-414D-9586-F271135975F0}" type="datetimeFigureOut">
              <a:rPr lang="en-US" smtClean="0"/>
              <a:t>7/27/08</a:t>
            </a:fld>
            <a:endParaRPr lang="en-US"/>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endParaRPr lang="en-US"/>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8EBF00AE-CF90-8E48-8DCB-6C1485932FF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039E13C-86A7-414D-9586-F271135975F0}" type="datetimeFigureOut">
              <a:rPr lang="en-US" smtClean="0"/>
              <a:t>7/27/08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00AE-CF90-8E48-8DCB-6C1485932F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AU" smtClean="0"/>
              <a:t>Click to edit Master title style</a:t>
            </a:r>
            <a:endParaRPr/>
          </a:p>
        </p:txBody>
      </p:sp>
      <p:sp>
        <p:nvSpPr>
          <p:cNvPr id="3" name="Date Placeholder 2"/>
          <p:cNvSpPr>
            <a:spLocks noGrp="1"/>
          </p:cNvSpPr>
          <p:nvPr>
            <p:ph type="dt" sz="half" idx="10"/>
          </p:nvPr>
        </p:nvSpPr>
        <p:spPr/>
        <p:txBody>
          <a:bodyPr/>
          <a:lstStyle/>
          <a:p>
            <a:fld id="{F039E13C-86A7-414D-9586-F271135975F0}" type="datetimeFigureOut">
              <a:rPr lang="en-US" smtClean="0"/>
              <a:t>7/27/08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F00AE-CF90-8E48-8DCB-6C1485932FF1}" type="slidenum">
              <a:rPr lang="en-US" smtClean="0"/>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AU" smtClean="0"/>
              <a:t>Click to edit Master title style</a:t>
            </a:r>
            <a:endParaRPr/>
          </a:p>
        </p:txBody>
      </p:sp>
      <p:sp>
        <p:nvSpPr>
          <p:cNvPr id="3" name="Date Placeholder 2"/>
          <p:cNvSpPr>
            <a:spLocks noGrp="1"/>
          </p:cNvSpPr>
          <p:nvPr>
            <p:ph type="dt" sz="half" idx="10"/>
          </p:nvPr>
        </p:nvSpPr>
        <p:spPr/>
        <p:txBody>
          <a:bodyPr/>
          <a:lstStyle/>
          <a:p>
            <a:fld id="{F039E13C-86A7-414D-9586-F271135975F0}" type="datetimeFigureOut">
              <a:rPr lang="en-US" smtClean="0"/>
              <a:t>7/27/08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F00AE-CF90-8E48-8DCB-6C1485932FF1}" type="slidenum">
              <a:rPr lang="en-US" smtClean="0"/>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F039E13C-86A7-414D-9586-F271135975F0}" type="datetimeFigureOut">
              <a:rPr lang="en-US" smtClean="0"/>
              <a:t>7/27/08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00AE-CF90-8E48-8DCB-6C1485932FF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AU"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F039E13C-86A7-414D-9586-F271135975F0}" type="datetimeFigureOut">
              <a:rPr lang="en-US" smtClean="0"/>
              <a:t>7/27/08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00AE-CF90-8E48-8DCB-6C1485932F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F039E13C-86A7-414D-9586-F271135975F0}" type="datetimeFigureOut">
              <a:rPr lang="en-US" smtClean="0"/>
              <a:t>7/27/08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00AE-CF90-8E48-8DCB-6C1485932F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AU"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AU"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F039E13C-86A7-414D-9586-F271135975F0}" type="datetimeFigureOut">
              <a:rPr lang="en-US" smtClean="0"/>
              <a:t>7/27/08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00AE-CF90-8E48-8DCB-6C1485932F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7" name="Date Placeholder 6"/>
          <p:cNvSpPr>
            <a:spLocks noGrp="1"/>
          </p:cNvSpPr>
          <p:nvPr>
            <p:ph type="dt" sz="half" idx="10"/>
          </p:nvPr>
        </p:nvSpPr>
        <p:spPr/>
        <p:txBody>
          <a:bodyPr/>
          <a:lstStyle/>
          <a:p>
            <a:fld id="{F039E13C-86A7-414D-9586-F271135975F0}" type="datetimeFigureOut">
              <a:rPr lang="en-US" smtClean="0"/>
              <a:t>7/27/08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F00AE-CF90-8E48-8DCB-6C1485932FF1}" type="slidenum">
              <a:rPr lang="en-US" smtClean="0"/>
              <a:t>‹#›</a:t>
            </a:fld>
            <a:endParaRPr lang="en-US"/>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F039E13C-86A7-414D-9586-F271135975F0}" type="datetimeFigureOut">
              <a:rPr lang="en-US" smtClean="0"/>
              <a:t>7/27/08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F00AE-CF90-8E48-8DCB-6C1485932F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9E13C-86A7-414D-9586-F271135975F0}" type="datetimeFigureOut">
              <a:rPr lang="en-US" smtClean="0"/>
              <a:t>7/27/08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F00AE-CF90-8E48-8DCB-6C1485932F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039E13C-86A7-414D-9586-F271135975F0}" type="datetimeFigureOut">
              <a:rPr lang="en-US" smtClean="0"/>
              <a:t>7/27/08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00AE-CF90-8E48-8DCB-6C1485932F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en-AU" smtClean="0"/>
              <a:t>Click to edit Master title style</a:t>
            </a:r>
            <a:endParaRPr/>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defRPr>
            </a:lvl1pPr>
          </a:lstStyle>
          <a:p>
            <a:fld id="{F039E13C-86A7-414D-9586-F271135975F0}" type="datetimeFigureOut">
              <a:rPr lang="en-US" smtClean="0"/>
              <a:t>7/27/08</a:t>
            </a:fld>
            <a:endParaRPr lang="en-US"/>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defRPr>
            </a:lvl1pPr>
          </a:lstStyle>
          <a:p>
            <a:fld id="{8EBF00AE-CF90-8E48-8DCB-6C1485932FF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0"/>
            <a:ext cx="7772400" cy="1470025"/>
          </a:xfrm>
        </p:spPr>
        <p:txBody>
          <a:bodyPr/>
          <a:lstStyle/>
          <a:p>
            <a:r>
              <a:rPr lang="en-US" sz="6000" dirty="0" smtClean="0"/>
              <a:t>Violence in the Media </a:t>
            </a:r>
            <a:endParaRPr lang="en-US" sz="6000" dirty="0"/>
          </a:p>
        </p:txBody>
      </p:sp>
      <p:sp>
        <p:nvSpPr>
          <p:cNvPr id="3" name="Subtitle 2"/>
          <p:cNvSpPr>
            <a:spLocks noGrp="1"/>
          </p:cNvSpPr>
          <p:nvPr>
            <p:ph type="subTitle" idx="1"/>
          </p:nvPr>
        </p:nvSpPr>
        <p:spPr>
          <a:xfrm>
            <a:off x="990600" y="1295400"/>
            <a:ext cx="7543800" cy="5105400"/>
          </a:xfrm>
        </p:spPr>
        <p:txBody>
          <a:bodyPr>
            <a:normAutofit fontScale="55000" lnSpcReduction="20000"/>
          </a:bodyPr>
          <a:lstStyle/>
          <a:p>
            <a:r>
              <a:rPr lang="en-AU" b="1" dirty="0" smtClean="0"/>
              <a:t>what is media violence</a:t>
            </a:r>
            <a:endParaRPr lang="en-AU" dirty="0" smtClean="0"/>
          </a:p>
          <a:p>
            <a:r>
              <a:rPr lang="en-AU" dirty="0" smtClean="0"/>
              <a:t>When researchers are looking at issues such as how much violence there is on TV or in computer games, they use a definition along these lines:</a:t>
            </a:r>
          </a:p>
          <a:p>
            <a:r>
              <a:rPr lang="en-AU" dirty="0" smtClean="0"/>
              <a:t> </a:t>
            </a:r>
          </a:p>
          <a:p>
            <a:r>
              <a:rPr lang="en-AU" dirty="0" smtClean="0"/>
              <a:t>Violence is “a credible threat of physical force, or the application of physical force, intended to cause physically harm to an animate being or group of beings.”</a:t>
            </a:r>
          </a:p>
          <a:p>
            <a:r>
              <a:rPr lang="en-AU" dirty="0" smtClean="0"/>
              <a:t> </a:t>
            </a:r>
          </a:p>
          <a:p>
            <a:r>
              <a:rPr lang="en-AU" dirty="0" smtClean="0"/>
              <a:t>The important things to note are that there needs to be intent to hurt, and that the hurt is inflicted on living things, rather than objects.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Who is most vulnerable</a:t>
            </a:r>
            <a:br>
              <a:rPr lang="en-AU" b="1" dirty="0" smtClean="0"/>
            </a:br>
            <a:endParaRPr lang="en-US" dirty="0"/>
          </a:p>
        </p:txBody>
      </p:sp>
      <p:sp>
        <p:nvSpPr>
          <p:cNvPr id="3" name="Content Placeholder 2"/>
          <p:cNvSpPr>
            <a:spLocks noGrp="1"/>
          </p:cNvSpPr>
          <p:nvPr>
            <p:ph idx="1"/>
          </p:nvPr>
        </p:nvSpPr>
        <p:spPr>
          <a:xfrm>
            <a:off x="988357" y="1600200"/>
            <a:ext cx="7542867" cy="4876800"/>
          </a:xfrm>
        </p:spPr>
        <p:txBody>
          <a:bodyPr>
            <a:normAutofit fontScale="70000" lnSpcReduction="20000"/>
          </a:bodyPr>
          <a:lstStyle/>
          <a:p>
            <a:r>
              <a:rPr lang="en-AU" dirty="0" smtClean="0"/>
              <a:t>The research tells us that the most vulnerable to media violence are</a:t>
            </a:r>
            <a:r>
              <a:rPr lang="en-AU" dirty="0" smtClean="0"/>
              <a:t>:</a:t>
            </a:r>
          </a:p>
          <a:p>
            <a:r>
              <a:rPr lang="en-AU" dirty="0" smtClean="0"/>
              <a:t>children </a:t>
            </a:r>
            <a:r>
              <a:rPr lang="en-AU" dirty="0" smtClean="0"/>
              <a:t>under the age of seven or eight. Children of this age find it difficult to distinguish between fantasy and reality. To the young child, even a cartoon hero can be seen as real, especially when the characters resemble real people (as opposed to Daffy Duck or Bugs Bunny). Young children tend to watch a lot of cartoon series in which the major theme is that of resolution or winning by using violence</a:t>
            </a:r>
            <a:r>
              <a:rPr lang="en-AU" dirty="0" smtClean="0"/>
              <a:t>.</a:t>
            </a:r>
          </a:p>
          <a:p>
            <a:r>
              <a:rPr lang="en-AU" dirty="0" smtClean="0"/>
              <a:t>      boys (because most violence in the media is done by males</a:t>
            </a:r>
            <a:r>
              <a:rPr lang="en-AU" dirty="0" smtClean="0"/>
              <a:t>)</a:t>
            </a:r>
          </a:p>
          <a:p>
            <a:r>
              <a:rPr lang="en-AU" dirty="0" smtClean="0"/>
              <a:t>      those who live in violent </a:t>
            </a:r>
            <a:r>
              <a:rPr lang="en-AU" dirty="0" smtClean="0"/>
              <a:t>homes</a:t>
            </a:r>
          </a:p>
          <a:p>
            <a:r>
              <a:rPr lang="en-AU" dirty="0" smtClean="0"/>
              <a:t>      those who spend a lot of time with media</a:t>
            </a:r>
            <a:r>
              <a:rPr lang="en-AU" dirty="0" smtClean="0"/>
              <a:t>. </a:t>
            </a:r>
            <a:endParaRPr lang="en-AU" dirty="0" smtClean="0"/>
          </a:p>
          <a:p>
            <a:r>
              <a:rPr lang="en-AU" dirty="0" smtClean="0"/>
              <a:t>Older children (over eight) are more likely to be upset by the news because they know it is about real life and can identify with some of the settings and happenings</a:t>
            </a:r>
            <a:r>
              <a:rPr lang="en-AU" dirty="0" smtClean="0"/>
              <a:t>.</a:t>
            </a:r>
            <a:endParaRPr lang="en-A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Gender issues</a:t>
            </a:r>
            <a:br>
              <a:rPr lang="en-AU" b="1" dirty="0" smtClean="0"/>
            </a:br>
            <a:endParaRPr lang="en-US" dirty="0"/>
          </a:p>
        </p:txBody>
      </p:sp>
      <p:sp>
        <p:nvSpPr>
          <p:cNvPr id="3" name="Content Placeholder 2"/>
          <p:cNvSpPr>
            <a:spLocks noGrp="1"/>
          </p:cNvSpPr>
          <p:nvPr>
            <p:ph idx="1"/>
          </p:nvPr>
        </p:nvSpPr>
        <p:spPr/>
        <p:txBody>
          <a:bodyPr/>
          <a:lstStyle/>
          <a:p>
            <a:r>
              <a:rPr lang="en-AU" dirty="0" smtClean="0"/>
              <a:t>Boys seem to be more vulnerable to violent media portrayals than girls. This is seen to because there are many male role models in the media, and most of these succeed by best at doing the violence. Boys are interested in seeing how to be powerful.</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What are the risks or potential outcomes?</a:t>
            </a:r>
            <a:r>
              <a:rPr lang="en-AU" dirty="0" smtClean="0"/>
              <a:t/>
            </a:r>
            <a:br>
              <a:rPr lang="en-AU" dirty="0" smtClean="0"/>
            </a:br>
            <a:endParaRPr lang="en-US" dirty="0"/>
          </a:p>
        </p:txBody>
      </p:sp>
      <p:sp>
        <p:nvSpPr>
          <p:cNvPr id="3" name="Content Placeholder 2"/>
          <p:cNvSpPr>
            <a:spLocks noGrp="1"/>
          </p:cNvSpPr>
          <p:nvPr>
            <p:ph idx="1"/>
          </p:nvPr>
        </p:nvSpPr>
        <p:spPr/>
        <p:txBody>
          <a:bodyPr/>
          <a:lstStyle/>
          <a:p>
            <a:r>
              <a:rPr lang="en-AU" dirty="0" smtClean="0"/>
              <a:t>Frequent exposure to violent products will increase the risks that children will develop a mental script for the way to deal with conflict, and this may not emerge until later in life. Children's media environment contains much of the harmful forms of glamorised violence. This poses a serious mental health risk for society. Media violence is but one contributor to the use of violence in society, but it is one that we can do something about.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Where does media violence occur</a:t>
            </a:r>
            <a:r>
              <a:rPr lang="en-AU" dirty="0" smtClean="0"/>
              <a:t>?</a:t>
            </a:r>
            <a:br>
              <a:rPr lang="en-AU"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AU" dirty="0" smtClean="0"/>
              <a:t>Violence in the media is easily accessible to children. It occurs in cartoons, in news updates in family programs, in the news, in “cop shows”, and in “blockbuster” movies screened at 8.30pm on TV. There are often high levels of violence in M. MA15+, R18+ and classified cinema films and videos. Many computer games feature violent themes</a:t>
            </a:r>
            <a:r>
              <a:rPr lang="en-AU" dirty="0" smtClean="0"/>
              <a:t>. </a:t>
            </a:r>
          </a:p>
          <a:p>
            <a:pPr algn="just"/>
            <a:r>
              <a:rPr lang="en-AU" dirty="0" smtClean="0"/>
              <a:t>Trailers </a:t>
            </a:r>
            <a:r>
              <a:rPr lang="en-AU" dirty="0" smtClean="0"/>
              <a:t>for forthcoming programs on TV often contain a collection of the most violent scenes. Parents often feel ambushed by these as they cannot be anticipated.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How much violence is there?</a:t>
            </a:r>
            <a:r>
              <a:rPr lang="en-AU" dirty="0" smtClean="0"/>
              <a:t/>
            </a:r>
            <a:br>
              <a:rPr lang="en-AU" dirty="0" smtClean="0"/>
            </a:br>
            <a:endParaRPr lang="en-US" dirty="0"/>
          </a:p>
        </p:txBody>
      </p:sp>
      <p:sp>
        <p:nvSpPr>
          <p:cNvPr id="3" name="Content Placeholder 2"/>
          <p:cNvSpPr>
            <a:spLocks noGrp="1"/>
          </p:cNvSpPr>
          <p:nvPr>
            <p:ph idx="1"/>
          </p:nvPr>
        </p:nvSpPr>
        <p:spPr/>
        <p:txBody>
          <a:bodyPr/>
          <a:lstStyle/>
          <a:p>
            <a:r>
              <a:rPr lang="en-AU" dirty="0" smtClean="0"/>
              <a:t>There have been few content analyses done on Australian TV or media for levels of violence</a:t>
            </a:r>
            <a:r>
              <a:rPr lang="en-AU" dirty="0" smtClean="0"/>
              <a:t>. </a:t>
            </a:r>
            <a:endParaRPr lang="en-AU" dirty="0" smtClean="0"/>
          </a:p>
          <a:p>
            <a:r>
              <a:rPr lang="en-AU" dirty="0" smtClean="0"/>
              <a:t>Overseas content analyses, which have some relevance as much of our programming, particularly on commercial TV is from the US, show that children's cartoons carry the most acts of violence. (Refer the National Television Violence Survey)</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Problem aspects for children </a:t>
            </a:r>
            <a:endParaRPr lang="en-US" dirty="0"/>
          </a:p>
        </p:txBody>
      </p:sp>
      <p:sp>
        <p:nvSpPr>
          <p:cNvPr id="3" name="Content Placeholder 2"/>
          <p:cNvSpPr>
            <a:spLocks noGrp="1"/>
          </p:cNvSpPr>
          <p:nvPr>
            <p:ph idx="1"/>
          </p:nvPr>
        </p:nvSpPr>
        <p:spPr/>
        <p:txBody>
          <a:bodyPr>
            <a:normAutofit fontScale="70000" lnSpcReduction="20000"/>
          </a:bodyPr>
          <a:lstStyle/>
          <a:p>
            <a:r>
              <a:rPr lang="en-AU" dirty="0" smtClean="0">
                <a:solidFill>
                  <a:srgbClr val="FF0000"/>
                </a:solidFill>
              </a:rPr>
              <a:t>Agenda Setting Function Theorists who argue the media has  a powerful influence  would suggest </a:t>
            </a:r>
            <a:r>
              <a:rPr lang="en-AU" dirty="0" smtClean="0"/>
              <a:t>- Violence </a:t>
            </a:r>
            <a:r>
              <a:rPr lang="en-AU" dirty="0" smtClean="0"/>
              <a:t>in the media is all pervasive, and difficult to avoid. Frequently the violence is glamorised , and violent solutions offer the way to be powerful</a:t>
            </a:r>
            <a:r>
              <a:rPr lang="en-AU" dirty="0" smtClean="0"/>
              <a:t>. </a:t>
            </a:r>
            <a:endParaRPr lang="en-AU" dirty="0" smtClean="0"/>
          </a:p>
          <a:p>
            <a:r>
              <a:rPr lang="en-AU" dirty="0" smtClean="0"/>
              <a:t>Mostly the heroes are male, and the victims are female, showing who does the violence and to whom it's done</a:t>
            </a:r>
            <a:r>
              <a:rPr lang="en-AU" dirty="0" smtClean="0"/>
              <a:t>. </a:t>
            </a:r>
            <a:endParaRPr lang="en-AU" dirty="0" smtClean="0"/>
          </a:p>
          <a:p>
            <a:r>
              <a:rPr lang="en-AU" dirty="0" smtClean="0"/>
              <a:t>Violent media and products are actively marketed to children and young people. The products themselves are frequently in a classification not recommended for children. (e.g. M or MA)</a:t>
            </a:r>
            <a:r>
              <a:rPr lang="en-AU" dirty="0" smtClean="0"/>
              <a:t>. </a:t>
            </a:r>
          </a:p>
          <a:p>
            <a:r>
              <a:rPr lang="en-AU" dirty="0" smtClean="0"/>
              <a:t>violence </a:t>
            </a:r>
            <a:r>
              <a:rPr lang="en-AU" dirty="0" smtClean="0"/>
              <a:t>is higher for cartoons and toy commercials than in any other genre</a:t>
            </a:r>
          </a:p>
          <a:p>
            <a:r>
              <a:rPr lang="en-AU" dirty="0" smtClean="0"/>
              <a:t>There is much cross promotion of violent products, e.g. by fast food chains and cinema links; toys and TV series; toys and cinema films.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Opinions/insights from reliable </a:t>
            </a:r>
            <a:r>
              <a:rPr lang="en-AU" b="1" dirty="0" smtClean="0"/>
              <a:t>sources</a:t>
            </a:r>
            <a:br>
              <a:rPr lang="en-AU" b="1" dirty="0" smtClean="0"/>
            </a:br>
            <a:r>
              <a:rPr lang="en-AU" b="1" dirty="0" smtClean="0"/>
              <a:t/>
            </a:r>
            <a:br>
              <a:rPr lang="en-AU" b="1" dirty="0" smtClean="0"/>
            </a:br>
            <a:r>
              <a:rPr lang="en-AU" dirty="0" smtClean="0"/>
              <a:t> </a:t>
            </a:r>
            <a:endParaRPr lang="en-US" dirty="0"/>
          </a:p>
        </p:txBody>
      </p:sp>
      <p:sp>
        <p:nvSpPr>
          <p:cNvPr id="3" name="Content Placeholder 2"/>
          <p:cNvSpPr>
            <a:spLocks noGrp="1"/>
          </p:cNvSpPr>
          <p:nvPr>
            <p:ph idx="1"/>
          </p:nvPr>
        </p:nvSpPr>
        <p:spPr>
          <a:xfrm>
            <a:off x="988358" y="2044700"/>
            <a:ext cx="7167284" cy="4508500"/>
          </a:xfrm>
        </p:spPr>
        <p:txBody>
          <a:bodyPr>
            <a:normAutofit fontScale="70000" lnSpcReduction="20000"/>
          </a:bodyPr>
          <a:lstStyle/>
          <a:p>
            <a:r>
              <a:rPr lang="en-AU" dirty="0" smtClean="0">
                <a:solidFill>
                  <a:srgbClr val="FF0000"/>
                </a:solidFill>
              </a:rPr>
              <a:t>The Agenda Setting Function theorists would strengthen their argument that the Media does influence the audience by referring to  </a:t>
            </a:r>
          </a:p>
          <a:p>
            <a:r>
              <a:rPr lang="en-AU" dirty="0" smtClean="0"/>
              <a:t>The </a:t>
            </a:r>
            <a:r>
              <a:rPr lang="en-AU" dirty="0" smtClean="0"/>
              <a:t>Australian Psychological Society has this to say about media violence in a July 2000 Position Paper</a:t>
            </a:r>
            <a:r>
              <a:rPr lang="en-AU" dirty="0" smtClean="0"/>
              <a:t>: </a:t>
            </a:r>
            <a:endParaRPr lang="en-AU" dirty="0" smtClean="0"/>
          </a:p>
          <a:p>
            <a:r>
              <a:rPr lang="en-AU" dirty="0" smtClean="0"/>
              <a:t>“For at least 20 years there has been a consensus amongst most of the psychological research community actively involved in media research that violence on television contributes to aggressive behaviour, to anxiety about becoming a victim and to callousness with respect to the impact of violence on others (Pearl, </a:t>
            </a:r>
            <a:r>
              <a:rPr lang="en-AU" dirty="0" err="1" smtClean="0"/>
              <a:t>Bourhilet</a:t>
            </a:r>
            <a:r>
              <a:rPr lang="en-AU" dirty="0" smtClean="0"/>
              <a:t> &amp; Lazar, 1982). Studies have predominantly, but not exclusively, focused on children. The evidence for these links is as strong as that for the contribution of any other studied contributor to community violence.</a:t>
            </a:r>
            <a:r>
              <a:rPr lang="en-AU" dirty="0" smtClean="0"/>
              <a:t>” </a:t>
            </a:r>
            <a:endParaRPr lang="en-AU" dirty="0" smtClean="0"/>
          </a:p>
          <a:p>
            <a:r>
              <a:rPr lang="en-AU" dirty="0" smtClean="0"/>
              <a:t>Four major US medical groups (the American Academy of </a:t>
            </a:r>
            <a:r>
              <a:rPr lang="en-AU" dirty="0" err="1" smtClean="0"/>
              <a:t>Pediatrics</a:t>
            </a:r>
            <a:r>
              <a:rPr lang="en-AU" dirty="0" smtClean="0"/>
              <a:t>, American Psychological Association, American Academy of Child and Adolescent Psychiatry and American Medical) issued a joint statement in 2000 entitled Joint Statement on the Impact of Entertainment Violence on Children: Congressional Public Health Summit. They summarised their position as follows: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on children</a:t>
            </a:r>
            <a:endParaRPr lang="en-US" dirty="0"/>
          </a:p>
        </p:txBody>
      </p:sp>
      <p:sp>
        <p:nvSpPr>
          <p:cNvPr id="3" name="Content Placeholder 2"/>
          <p:cNvSpPr>
            <a:spLocks noGrp="1"/>
          </p:cNvSpPr>
          <p:nvPr>
            <p:ph idx="1"/>
          </p:nvPr>
        </p:nvSpPr>
        <p:spPr/>
        <p:txBody>
          <a:bodyPr>
            <a:normAutofit fontScale="70000" lnSpcReduction="20000"/>
          </a:bodyPr>
          <a:lstStyle/>
          <a:p>
            <a:r>
              <a:rPr lang="en-AU" dirty="0" smtClean="0"/>
              <a:t>Children who see a lot of violence are more likely to view violence as an effective way of settling conflicts. Children exposed to violence are more likely to assume that acts of violence are acceptable </a:t>
            </a:r>
            <a:r>
              <a:rPr lang="en-AU" dirty="0" smtClean="0"/>
              <a:t>behaviour</a:t>
            </a:r>
          </a:p>
          <a:p>
            <a:r>
              <a:rPr lang="en-AU" dirty="0" smtClean="0"/>
              <a:t> Viewing </a:t>
            </a:r>
            <a:r>
              <a:rPr lang="en-AU" dirty="0" smtClean="0"/>
              <a:t>violence can lead to emotional desensitization towards violence in real life. It can decrease the likelihood that one will take action on behalf of a victim when violence occurs</a:t>
            </a:r>
            <a:r>
              <a:rPr lang="en-AU" dirty="0" smtClean="0"/>
              <a:t>.</a:t>
            </a:r>
          </a:p>
          <a:p>
            <a:r>
              <a:rPr lang="en-AU" dirty="0" smtClean="0"/>
              <a:t> Entertainment </a:t>
            </a:r>
            <a:r>
              <a:rPr lang="en-AU" dirty="0" smtClean="0"/>
              <a:t>violence feeds a perception that the world is a violent and mean place. Viewing violence increases fear of becoming a victim of violence, with a resultant increase in self-protective behaviours and a mistrust of others</a:t>
            </a:r>
            <a:r>
              <a:rPr lang="en-AU" dirty="0" smtClean="0"/>
              <a:t>.</a:t>
            </a:r>
          </a:p>
          <a:p>
            <a:r>
              <a:rPr lang="en-AU" dirty="0" smtClean="0"/>
              <a:t>Viewing </a:t>
            </a:r>
            <a:r>
              <a:rPr lang="en-AU" dirty="0" smtClean="0"/>
              <a:t>violence may lead to real life violence. Children exposed to violent programming at a young age have a higher tendency for violent and aggressive behaviour later in life than children whoa are not so exposed.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What does research have to say</a:t>
            </a:r>
            <a:br>
              <a:rPr lang="en-AU" b="1" dirty="0" smtClean="0"/>
            </a:br>
            <a:endParaRPr lang="en-US" dirty="0"/>
          </a:p>
        </p:txBody>
      </p:sp>
      <p:sp>
        <p:nvSpPr>
          <p:cNvPr id="3" name="Content Placeholder 2"/>
          <p:cNvSpPr>
            <a:spLocks noGrp="1"/>
          </p:cNvSpPr>
          <p:nvPr>
            <p:ph idx="1"/>
          </p:nvPr>
        </p:nvSpPr>
        <p:spPr>
          <a:xfrm>
            <a:off x="988358" y="1600200"/>
            <a:ext cx="7167284" cy="4525963"/>
          </a:xfrm>
        </p:spPr>
        <p:txBody>
          <a:bodyPr>
            <a:normAutofit fontScale="62500" lnSpcReduction="20000"/>
          </a:bodyPr>
          <a:lstStyle/>
          <a:p>
            <a:r>
              <a:rPr lang="en-AU" dirty="0" smtClean="0"/>
              <a:t>We can learn much about the way in which media violence will impact on the young from the solid base of child development research and theory developed over 50 years. Findings from social science research on specific topics can be used to supplement this knowledge</a:t>
            </a:r>
            <a:r>
              <a:rPr lang="en-AU" dirty="0" smtClean="0"/>
              <a:t>. </a:t>
            </a:r>
            <a:endParaRPr lang="en-AU" dirty="0" smtClean="0"/>
          </a:p>
          <a:p>
            <a:r>
              <a:rPr lang="en-AU" dirty="0" smtClean="0"/>
              <a:t>Some researchers dispute that media violence has a detrimental impact on the young, but there are now over 200 original research studies and many more research reviews which combine to give a reliable picture of the likely impact of violent media on children</a:t>
            </a:r>
            <a:r>
              <a:rPr lang="en-AU" dirty="0" smtClean="0"/>
              <a:t>. </a:t>
            </a:r>
            <a:endParaRPr lang="en-AU" dirty="0" smtClean="0"/>
          </a:p>
          <a:p>
            <a:r>
              <a:rPr lang="en-AU" dirty="0" smtClean="0"/>
              <a:t>US researcher Craig Anderson (who has conducted both original research on media violence (especially computer games) and carried out meta-analyses of the mass of research studies) sums up the situation in regard to the research evidence in this way</a:t>
            </a:r>
            <a:r>
              <a:rPr lang="en-AU" dirty="0" smtClean="0"/>
              <a:t>: </a:t>
            </a:r>
            <a:endParaRPr lang="en-AU" dirty="0" smtClean="0"/>
          </a:p>
          <a:p>
            <a:r>
              <a:rPr lang="en-AU" dirty="0" smtClean="0"/>
              <a:t>“The effect of media violence on aggression in general is bigger than the effect of smoking on lung cancer; it's bigger than the effect of calcium intake on bone mass; it's bigger than the effect of homework on academic achievement, or the effect of asbestos exposure on lung cancer. These are all effects that people generally understand to be true, real effects that are large enough to be important and large enough to worry about”.  (ABC Background briefing July 22 2001).</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violence </a:t>
            </a:r>
            <a:endParaRPr lang="en-US" dirty="0"/>
          </a:p>
        </p:txBody>
      </p:sp>
      <p:sp>
        <p:nvSpPr>
          <p:cNvPr id="3" name="Content Placeholder 2"/>
          <p:cNvSpPr>
            <a:spLocks noGrp="1"/>
          </p:cNvSpPr>
          <p:nvPr>
            <p:ph idx="1"/>
          </p:nvPr>
        </p:nvSpPr>
        <p:spPr>
          <a:xfrm>
            <a:off x="988358" y="1524000"/>
            <a:ext cx="7167284" cy="4602163"/>
          </a:xfrm>
        </p:spPr>
        <p:txBody>
          <a:bodyPr>
            <a:normAutofit fontScale="70000" lnSpcReduction="20000"/>
          </a:bodyPr>
          <a:lstStyle/>
          <a:p>
            <a:r>
              <a:rPr lang="en-AU" dirty="0" smtClean="0"/>
              <a:t>In summary, the research shows us that a diet of media violence can increase the risks that children will</a:t>
            </a:r>
            <a:r>
              <a:rPr lang="en-AU" dirty="0" smtClean="0"/>
              <a:t>:</a:t>
            </a:r>
          </a:p>
          <a:p>
            <a:r>
              <a:rPr lang="en-AU" dirty="0" smtClean="0"/>
              <a:t>      be more likely to choose to use violence to solve </a:t>
            </a:r>
            <a:r>
              <a:rPr lang="en-AU" dirty="0" smtClean="0"/>
              <a:t>conflict</a:t>
            </a:r>
          </a:p>
          <a:p>
            <a:r>
              <a:rPr lang="en-AU" dirty="0" smtClean="0"/>
              <a:t>      be desensitised to use of violence by others (more callous)</a:t>
            </a:r>
          </a:p>
          <a:p>
            <a:r>
              <a:rPr lang="en-AU" dirty="0" smtClean="0"/>
              <a:t>   </a:t>
            </a:r>
            <a:r>
              <a:rPr lang="en-AU" dirty="0" smtClean="0"/>
              <a:t>    </a:t>
            </a:r>
            <a:r>
              <a:rPr lang="en-AU" dirty="0" smtClean="0"/>
              <a:t>develop a mean and scary view of the world</a:t>
            </a:r>
            <a:r>
              <a:rPr lang="en-AU" dirty="0" smtClean="0"/>
              <a:t>. </a:t>
            </a:r>
            <a:endParaRPr lang="en-AU" dirty="0" smtClean="0"/>
          </a:p>
          <a:p>
            <a:r>
              <a:rPr lang="en-AU" dirty="0" smtClean="0"/>
              <a:t>The risks are increased when children's real life experiences are close to those on the media</a:t>
            </a:r>
            <a:r>
              <a:rPr lang="en-AU" dirty="0" smtClean="0"/>
              <a:t>. </a:t>
            </a:r>
            <a:endParaRPr lang="en-AU" dirty="0" smtClean="0"/>
          </a:p>
          <a:p>
            <a:r>
              <a:rPr lang="en-AU" dirty="0" smtClean="0"/>
              <a:t>Further, the impact of violent media is likely to be increased when the child viewer spends time fantasising about the program afterwards. (i.e. by playing with toys linked to the violent program).</a:t>
            </a:r>
            <a:endParaRPr lang="en-AU" dirty="0" smtClean="0"/>
          </a:p>
          <a:p>
            <a:r>
              <a:rPr lang="en-AU" dirty="0" smtClean="0"/>
              <a:t>The research also gives us good indicators as to the types of media violence that will increase the three risks outlined above</a:t>
            </a:r>
            <a:r>
              <a:rPr lang="en-AU" dirty="0" smtClean="0"/>
              <a:t>. </a:t>
            </a:r>
            <a:endParaRPr lang="en-AU"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violence</a:t>
            </a:r>
            <a:endParaRPr lang="en-US" dirty="0"/>
          </a:p>
        </p:txBody>
      </p:sp>
      <p:sp>
        <p:nvSpPr>
          <p:cNvPr id="3" name="Content Placeholder 2"/>
          <p:cNvSpPr>
            <a:spLocks noGrp="1"/>
          </p:cNvSpPr>
          <p:nvPr>
            <p:ph idx="1"/>
          </p:nvPr>
        </p:nvSpPr>
        <p:spPr/>
        <p:txBody>
          <a:bodyPr>
            <a:normAutofit fontScale="77500" lnSpcReduction="20000"/>
          </a:bodyPr>
          <a:lstStyle/>
          <a:p>
            <a:r>
              <a:rPr lang="en-AU" dirty="0" smtClean="0"/>
              <a:t>The risk of choosing violence to solve conflict is increased by exposure to programs in which the violence is performed by an attractive hero, who does violence in a good cause, who is rewarded and applauded for doing it, whose violence has few real life consequences, and is set in a comic context. (Example 9 yr old Kevin in the Home Alone movies or most toy related cartoon series)</a:t>
            </a:r>
            <a:r>
              <a:rPr lang="en-AU" dirty="0" smtClean="0"/>
              <a:t>. </a:t>
            </a:r>
            <a:endParaRPr lang="en-AU" dirty="0" smtClean="0"/>
          </a:p>
          <a:p>
            <a:r>
              <a:rPr lang="en-AU" dirty="0" smtClean="0"/>
              <a:t>The risk of being desensitised to the use of violence by others is increased by exposure to movies in which graphic violence is shown constantly and humorously</a:t>
            </a:r>
            <a:r>
              <a:rPr lang="en-AU" dirty="0" smtClean="0"/>
              <a:t>. </a:t>
            </a:r>
            <a:endParaRPr lang="en-AU" dirty="0" smtClean="0"/>
          </a:p>
          <a:p>
            <a:r>
              <a:rPr lang="en-AU" dirty="0" smtClean="0"/>
              <a:t>The risk of developing a mean and scary view of the world is increased when children see programs, such as the news, in which violence happens to real people, to children and animals, and they fear that such things will happen to them</a:t>
            </a:r>
            <a:r>
              <a:rPr lang="en-AU"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66</TotalTime>
  <Words>1634</Words>
  <Application>Microsoft Macintosh PowerPoint</Application>
  <PresentationFormat>On-screen Show (4:3)</PresentationFormat>
  <Paragraphs>57</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Twilight</vt:lpstr>
      <vt:lpstr>Violence in the Media </vt:lpstr>
      <vt:lpstr>Where does media violence occur? </vt:lpstr>
      <vt:lpstr>How much violence is there? </vt:lpstr>
      <vt:lpstr>Problem aspects for children </vt:lpstr>
      <vt:lpstr>Opinions/insights from reliable sources   </vt:lpstr>
      <vt:lpstr>Effects on children</vt:lpstr>
      <vt:lpstr>What does research have to say </vt:lpstr>
      <vt:lpstr>Effect of violence </vt:lpstr>
      <vt:lpstr>Effect of violence</vt:lpstr>
      <vt:lpstr>Who is most vulnerable </vt:lpstr>
      <vt:lpstr>Gender issues </vt:lpstr>
      <vt:lpstr>What are the risks or potential outcomes?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in the Media </dc:title>
  <dc:creator>paul Mangan</dc:creator>
  <cp:lastModifiedBy>paul Mangan</cp:lastModifiedBy>
  <cp:revision>7</cp:revision>
  <dcterms:created xsi:type="dcterms:W3CDTF">2008-07-27T13:10:06Z</dcterms:created>
  <dcterms:modified xsi:type="dcterms:W3CDTF">2008-07-27T14:16:20Z</dcterms:modified>
</cp:coreProperties>
</file>