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1" r:id="rId6"/>
    <p:sldId id="262" r:id="rId7"/>
    <p:sldId id="263" r:id="rId8"/>
    <p:sldId id="264" r:id="rId9"/>
    <p:sldId id="260" r:id="rId10"/>
    <p:sldId id="271" r:id="rId11"/>
    <p:sldId id="265" r:id="rId12"/>
    <p:sldId id="266" r:id="rId13"/>
    <p:sldId id="267" r:id="rId14"/>
    <p:sldId id="268" r:id="rId15"/>
    <p:sldId id="269"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43"/>
  </p:normalViewPr>
  <p:slideViewPr>
    <p:cSldViewPr snapToGrid="0" snapToObjects="1">
      <p:cViewPr varScale="1">
        <p:scale>
          <a:sx n="86" d="100"/>
          <a:sy n="86" d="100"/>
        </p:scale>
        <p:origin x="248"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6A08D-EF06-A54E-892E-7400771F5CDC}" type="datetimeFigureOut">
              <a:rPr lang="en-US" smtClean="0"/>
              <a:t>10/8/18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B7FE4C-D014-E047-8075-A62B2E1DDF7E}" type="slidenum">
              <a:rPr lang="en-US" smtClean="0"/>
              <a:t>‹#›</a:t>
            </a:fld>
            <a:endParaRPr lang="en-US"/>
          </a:p>
        </p:txBody>
      </p:sp>
    </p:spTree>
    <p:extLst>
      <p:ext uri="{BB962C8B-B14F-4D97-AF65-F5344CB8AC3E}">
        <p14:creationId xmlns:p14="http://schemas.microsoft.com/office/powerpoint/2010/main" val="103322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10/8/18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10/8/18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53678"/>
            <a:ext cx="8825658" cy="3329581"/>
          </a:xfrm>
        </p:spPr>
        <p:txBody>
          <a:bodyPr/>
          <a:lstStyle/>
          <a:p>
            <a:r>
              <a:rPr lang="en-US" dirty="0" smtClean="0"/>
              <a:t>VCE MEDIA EXAM </a:t>
            </a:r>
            <a:endParaRPr lang="en-US" dirty="0"/>
          </a:p>
        </p:txBody>
      </p:sp>
      <p:sp>
        <p:nvSpPr>
          <p:cNvPr id="3" name="Subtitle 2"/>
          <p:cNvSpPr>
            <a:spLocks noGrp="1"/>
          </p:cNvSpPr>
          <p:nvPr>
            <p:ph type="subTitle" idx="1"/>
          </p:nvPr>
        </p:nvSpPr>
        <p:spPr>
          <a:xfrm>
            <a:off x="1235978" y="3353694"/>
            <a:ext cx="8825658" cy="861420"/>
          </a:xfrm>
        </p:spPr>
        <p:txBody>
          <a:bodyPr/>
          <a:lstStyle/>
          <a:p>
            <a:r>
              <a:rPr lang="en-US" dirty="0" smtClean="0"/>
              <a:t>2018</a:t>
            </a:r>
            <a:endParaRPr lang="en-US" dirty="0"/>
          </a:p>
        </p:txBody>
      </p:sp>
    </p:spTree>
    <p:extLst>
      <p:ext uri="{BB962C8B-B14F-4D97-AF65-F5344CB8AC3E}">
        <p14:creationId xmlns:p14="http://schemas.microsoft.com/office/powerpoint/2010/main" val="263103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Key knowledge and Skills </a:t>
            </a:r>
            <a:endParaRPr lang="en-US" dirty="0"/>
          </a:p>
        </p:txBody>
      </p:sp>
      <p:sp>
        <p:nvSpPr>
          <p:cNvPr id="3" name="Content Placeholder 2"/>
          <p:cNvSpPr>
            <a:spLocks noGrp="1"/>
          </p:cNvSpPr>
          <p:nvPr>
            <p:ph idx="1"/>
          </p:nvPr>
        </p:nvSpPr>
        <p:spPr/>
        <p:txBody>
          <a:bodyPr/>
          <a:lstStyle/>
          <a:p>
            <a:r>
              <a:rPr lang="en-US" dirty="0" smtClean="0"/>
              <a:t>Each area of study  has prescribed key knowledge and skills </a:t>
            </a:r>
          </a:p>
          <a:p>
            <a:endParaRPr lang="en-US" dirty="0"/>
          </a:p>
          <a:p>
            <a:r>
              <a:rPr lang="en-US" dirty="0" smtClean="0"/>
              <a:t>The following pages outline the key knowledge and skills </a:t>
            </a:r>
          </a:p>
          <a:p>
            <a:endParaRPr lang="en-US" dirty="0"/>
          </a:p>
          <a:p>
            <a:r>
              <a:rPr lang="en-US" sz="1800" i="1" dirty="0">
                <a:solidFill>
                  <a:schemeClr val="accent3">
                    <a:lumMod val="40000"/>
                    <a:lumOff val="60000"/>
                  </a:schemeClr>
                </a:solidFill>
              </a:rPr>
              <a:t>All of the key knowledge and key skills that underpin the outcomes in Units 3 and 4, and the content found in the section on ‘Cross-study specifications’ in the study design (pages 9–11), are examinable</a:t>
            </a:r>
            <a:r>
              <a:rPr lang="en-US" dirty="0"/>
              <a:t>. </a:t>
            </a:r>
            <a:endParaRPr lang="en-US" dirty="0"/>
          </a:p>
          <a:p>
            <a:endParaRPr lang="en-US" dirty="0"/>
          </a:p>
        </p:txBody>
      </p:sp>
    </p:spTree>
    <p:extLst>
      <p:ext uri="{BB962C8B-B14F-4D97-AF65-F5344CB8AC3E}">
        <p14:creationId xmlns:p14="http://schemas.microsoft.com/office/powerpoint/2010/main" val="1319923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21224"/>
            <a:ext cx="9404723" cy="1400530"/>
          </a:xfrm>
        </p:spPr>
        <p:txBody>
          <a:bodyPr/>
          <a:lstStyle/>
          <a:p>
            <a:r>
              <a:rPr lang="en-US" sz="3600" dirty="0" smtClean="0"/>
              <a:t>Narrative and Ideology  </a:t>
            </a:r>
            <a:r>
              <a:rPr lang="en-US" sz="2400" dirty="0"/>
              <a:t>k</a:t>
            </a:r>
            <a:r>
              <a:rPr lang="en-US" sz="2400" dirty="0" smtClean="0"/>
              <a:t>ey knowledge &amp; skills</a:t>
            </a:r>
            <a:endParaRPr lang="en-US" sz="2400" dirty="0"/>
          </a:p>
        </p:txBody>
      </p:sp>
      <p:sp>
        <p:nvSpPr>
          <p:cNvPr id="3" name="Content Placeholder 2"/>
          <p:cNvSpPr>
            <a:spLocks noGrp="1"/>
          </p:cNvSpPr>
          <p:nvPr>
            <p:ph idx="1"/>
          </p:nvPr>
        </p:nvSpPr>
        <p:spPr>
          <a:xfrm>
            <a:off x="1103312" y="1122744"/>
            <a:ext cx="9383351" cy="5347504"/>
          </a:xfrm>
        </p:spPr>
        <p:txBody>
          <a:bodyPr>
            <a:normAutofit fontScale="55000" lnSpcReduction="20000"/>
          </a:bodyPr>
          <a:lstStyle/>
          <a:p>
            <a:r>
              <a:rPr lang="en-US" b="1" dirty="0"/>
              <a:t>Key knowledge </a:t>
            </a:r>
            <a:endParaRPr lang="en-US" b="1" dirty="0"/>
          </a:p>
          <a:p>
            <a:r>
              <a:rPr lang="en-US" dirty="0"/>
              <a:t>the characteristics and construction of media narratives in selected media forms </a:t>
            </a:r>
          </a:p>
          <a:p>
            <a:r>
              <a:rPr lang="en-US" dirty="0"/>
              <a:t>how audiences from different periods of time engage with, consume and read media narratives </a:t>
            </a:r>
          </a:p>
          <a:p>
            <a:r>
              <a:rPr lang="en-US" dirty="0"/>
              <a:t>the relationship between and the function of media codes and conventions to convey meaning in selected media forms </a:t>
            </a:r>
          </a:p>
          <a:p>
            <a:r>
              <a:rPr lang="en-US" dirty="0"/>
              <a:t>the relationship between media narratives and the ideological and institutional contexts in which they are produced, distributed, consumed and read </a:t>
            </a:r>
          </a:p>
          <a:p>
            <a:r>
              <a:rPr lang="en-US" dirty="0"/>
              <a:t>the way ideologies shape media narratives </a:t>
            </a:r>
          </a:p>
          <a:p>
            <a:r>
              <a:rPr lang="en-US" dirty="0"/>
              <a:t>the relationship between media narratives and audiences </a:t>
            </a:r>
          </a:p>
          <a:p>
            <a:r>
              <a:rPr lang="en-US" dirty="0"/>
              <a:t>appropriate media language. </a:t>
            </a:r>
          </a:p>
          <a:p>
            <a:r>
              <a:rPr lang="en-US" b="1" dirty="0"/>
              <a:t>Key skills </a:t>
            </a:r>
          </a:p>
          <a:p>
            <a:r>
              <a:rPr lang="en-US" dirty="0"/>
              <a:t>explain the characteristics and construction of media narratives in selected media forms </a:t>
            </a:r>
          </a:p>
          <a:p>
            <a:r>
              <a:rPr lang="en-US" dirty="0"/>
              <a:t>discuss how media narratives are constructed, consumed and read by audiences from different periods of time </a:t>
            </a:r>
          </a:p>
          <a:p>
            <a:r>
              <a:rPr lang="en-US" dirty="0" err="1"/>
              <a:t>analyse</a:t>
            </a:r>
            <a:r>
              <a:rPr lang="en-US" dirty="0"/>
              <a:t> the relationship between and the function of media codes and conventions to convey meaning in selected media forms </a:t>
            </a:r>
          </a:p>
          <a:p>
            <a:r>
              <a:rPr lang="en-US" dirty="0" err="1"/>
              <a:t>analyse</a:t>
            </a:r>
            <a:r>
              <a:rPr lang="en-US" dirty="0"/>
              <a:t> the relationship between media narratives and the ideological and institutional contexts of production, distribution, consumption and reception </a:t>
            </a:r>
          </a:p>
          <a:p>
            <a:r>
              <a:rPr lang="en-US" dirty="0"/>
              <a:t>discuss how ideologies shape media narratives </a:t>
            </a:r>
          </a:p>
          <a:p>
            <a:r>
              <a:rPr lang="en-US" dirty="0"/>
              <a:t>discuss the relationship between media narratives and audiences </a:t>
            </a:r>
          </a:p>
          <a:p>
            <a:r>
              <a:rPr lang="en-US" dirty="0"/>
              <a:t>discuss audience engagement with, consumption and reading of media narratives </a:t>
            </a:r>
          </a:p>
          <a:p>
            <a:r>
              <a:rPr lang="en-US" dirty="0"/>
              <a:t>use appropriate media language. </a:t>
            </a:r>
          </a:p>
          <a:p>
            <a:endParaRPr lang="en-US" dirty="0"/>
          </a:p>
        </p:txBody>
      </p:sp>
    </p:spTree>
    <p:extLst>
      <p:ext uri="{BB962C8B-B14F-4D97-AF65-F5344CB8AC3E}">
        <p14:creationId xmlns:p14="http://schemas.microsoft.com/office/powerpoint/2010/main" val="546393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Media Production Development </a:t>
            </a:r>
            <a:r>
              <a:rPr lang="en-US" sz="2000" dirty="0" smtClean="0"/>
              <a:t>key Knowledge and skills</a:t>
            </a:r>
            <a:endParaRPr lang="en-US" sz="2000" dirty="0"/>
          </a:p>
        </p:txBody>
      </p:sp>
      <p:sp>
        <p:nvSpPr>
          <p:cNvPr id="3" name="Content Placeholder 2"/>
          <p:cNvSpPr>
            <a:spLocks noGrp="1"/>
          </p:cNvSpPr>
          <p:nvPr>
            <p:ph idx="1"/>
          </p:nvPr>
        </p:nvSpPr>
        <p:spPr>
          <a:xfrm>
            <a:off x="1103312" y="1296366"/>
            <a:ext cx="8946541" cy="4952034"/>
          </a:xfrm>
        </p:spPr>
        <p:txBody>
          <a:bodyPr>
            <a:normAutofit fontScale="55000" lnSpcReduction="20000"/>
          </a:bodyPr>
          <a:lstStyle/>
          <a:p>
            <a:r>
              <a:rPr lang="en-US" b="1" dirty="0"/>
              <a:t>Key knowledge </a:t>
            </a:r>
            <a:endParaRPr lang="en-US" b="1" dirty="0"/>
          </a:p>
          <a:p>
            <a:r>
              <a:rPr lang="en-US" dirty="0"/>
              <a:t>media codes and conventions, narrative, genres and styles appropriate to the selected media form </a:t>
            </a:r>
          </a:p>
          <a:p>
            <a:r>
              <a:rPr lang="en-US" dirty="0"/>
              <a:t>structural and aesthetic qualities of media products that engage with and are read by audiences </a:t>
            </a:r>
          </a:p>
          <a:p>
            <a:r>
              <a:rPr lang="en-US" dirty="0"/>
              <a:t>research that informs the exploration and development of ideas and skills in a selected media form </a:t>
            </a:r>
          </a:p>
          <a:p>
            <a:r>
              <a:rPr lang="en-US" dirty="0"/>
              <a:t>methods for recording, documenting and evaluating research </a:t>
            </a:r>
          </a:p>
          <a:p>
            <a:r>
              <a:rPr lang="en-US" dirty="0"/>
              <a:t>media equipment, technologies and processes appropriate to a selected media form and proposed product </a:t>
            </a:r>
          </a:p>
          <a:p>
            <a:r>
              <a:rPr lang="en-US" dirty="0"/>
              <a:t>media language. </a:t>
            </a:r>
            <a:endParaRPr lang="en-US" dirty="0" smtClean="0"/>
          </a:p>
          <a:p>
            <a:endParaRPr lang="en-US" dirty="0"/>
          </a:p>
          <a:p>
            <a:r>
              <a:rPr lang="en-US" b="1" dirty="0"/>
              <a:t>Key skills </a:t>
            </a:r>
          </a:p>
          <a:p>
            <a:r>
              <a:rPr lang="en-US" dirty="0"/>
              <a:t>explore media codes and conventions, narratives, genres and styles appropriate to the selected media form </a:t>
            </a:r>
          </a:p>
          <a:p>
            <a:r>
              <a:rPr lang="en-US" dirty="0" err="1"/>
              <a:t>analyse</a:t>
            </a:r>
            <a:r>
              <a:rPr lang="en-US" dirty="0"/>
              <a:t> how audiences are engaged by structural and aesthetic qualities of media products </a:t>
            </a:r>
          </a:p>
          <a:p>
            <a:r>
              <a:rPr lang="en-US" dirty="0" err="1"/>
              <a:t>analyse</a:t>
            </a:r>
            <a:r>
              <a:rPr lang="en-US" dirty="0"/>
              <a:t> how audiences use structural and aesthetic qualities to read media products </a:t>
            </a:r>
          </a:p>
          <a:p>
            <a:r>
              <a:rPr lang="en-US" dirty="0"/>
              <a:t>undertake research to inform the exploration and development of ideas and skills in a selected media form </a:t>
            </a:r>
          </a:p>
          <a:p>
            <a:r>
              <a:rPr lang="en-US" dirty="0"/>
              <a:t>record, document and evaluate the exploration and development of ideas and skills in a selected media form </a:t>
            </a:r>
          </a:p>
          <a:p>
            <a:r>
              <a:rPr lang="en-US" dirty="0"/>
              <a:t>develop skills in the use of equipment, media technologies and processes appropriate to a selected media form and proposed product </a:t>
            </a:r>
          </a:p>
          <a:p>
            <a:r>
              <a:rPr lang="en-US" dirty="0"/>
              <a:t>evaluate the use of equipment, media technologies and processes of the proposed product through documentation </a:t>
            </a:r>
          </a:p>
          <a:p>
            <a:r>
              <a:rPr lang="en-US" dirty="0"/>
              <a:t>use media language. </a:t>
            </a:r>
          </a:p>
          <a:p>
            <a:endParaRPr lang="en-US" dirty="0"/>
          </a:p>
        </p:txBody>
      </p:sp>
    </p:spTree>
    <p:extLst>
      <p:ext uri="{BB962C8B-B14F-4D97-AF65-F5344CB8AC3E}">
        <p14:creationId xmlns:p14="http://schemas.microsoft.com/office/powerpoint/2010/main" val="31714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Media Production Design  </a:t>
            </a:r>
            <a:r>
              <a:rPr lang="en-US" sz="1800" dirty="0" smtClean="0"/>
              <a:t>key knowledge and skills </a:t>
            </a:r>
            <a:endParaRPr lang="en-US" sz="1800" dirty="0"/>
          </a:p>
        </p:txBody>
      </p:sp>
      <p:sp>
        <p:nvSpPr>
          <p:cNvPr id="3" name="Content Placeholder 2"/>
          <p:cNvSpPr>
            <a:spLocks noGrp="1"/>
          </p:cNvSpPr>
          <p:nvPr>
            <p:ph idx="1"/>
          </p:nvPr>
        </p:nvSpPr>
        <p:spPr>
          <a:xfrm>
            <a:off x="1103312" y="1261641"/>
            <a:ext cx="8946541" cy="5231755"/>
          </a:xfrm>
        </p:spPr>
        <p:txBody>
          <a:bodyPr>
            <a:normAutofit fontScale="70000" lnSpcReduction="20000"/>
          </a:bodyPr>
          <a:lstStyle/>
          <a:p>
            <a:r>
              <a:rPr lang="en-US" b="1" dirty="0"/>
              <a:t> </a:t>
            </a:r>
            <a:r>
              <a:rPr lang="en-US" b="1" dirty="0" smtClean="0"/>
              <a:t>      Key </a:t>
            </a:r>
            <a:r>
              <a:rPr lang="en-US" b="1" dirty="0"/>
              <a:t>knowledge </a:t>
            </a:r>
            <a:endParaRPr lang="en-US" b="1" dirty="0"/>
          </a:p>
          <a:p>
            <a:pPr lvl="1"/>
            <a:r>
              <a:rPr lang="en-US" dirty="0"/>
              <a:t>methods for documenting the </a:t>
            </a:r>
            <a:r>
              <a:rPr lang="en-US" dirty="0" err="1"/>
              <a:t>speci</a:t>
            </a:r>
            <a:r>
              <a:rPr lang="en-US" dirty="0"/>
              <a:t> </a:t>
            </a:r>
            <a:r>
              <a:rPr lang="en-US" dirty="0" err="1"/>
              <a:t>ed</a:t>
            </a:r>
            <a:r>
              <a:rPr lang="en-US" dirty="0"/>
              <a:t> audiences, narrative and intention of the proposed production </a:t>
            </a:r>
          </a:p>
          <a:p>
            <a:pPr lvl="1"/>
            <a:r>
              <a:rPr lang="en-US" dirty="0"/>
              <a:t>media codes and conventions, technologies and processes relevant to the selected media form, proposed </a:t>
            </a:r>
          </a:p>
          <a:p>
            <a:pPr lvl="1"/>
            <a:r>
              <a:rPr lang="en-US" dirty="0"/>
              <a:t>audience, narrative and production </a:t>
            </a:r>
          </a:p>
          <a:p>
            <a:pPr lvl="1"/>
            <a:r>
              <a:rPr lang="en-US" dirty="0"/>
              <a:t>methods for creating written and visual representations of a proposed production </a:t>
            </a:r>
          </a:p>
          <a:p>
            <a:pPr lvl="1"/>
            <a:r>
              <a:rPr lang="en-US" dirty="0"/>
              <a:t>methods for documenting details of production and post-production roles, tasks and timelines </a:t>
            </a:r>
          </a:p>
          <a:p>
            <a:pPr lvl="1"/>
            <a:r>
              <a:rPr lang="en-US" dirty="0"/>
              <a:t>media language relevant to the design and production of a media product in a selected media </a:t>
            </a:r>
            <a:r>
              <a:rPr lang="en-US" dirty="0" smtClean="0"/>
              <a:t>form</a:t>
            </a:r>
            <a:r>
              <a:rPr lang="en-US" dirty="0"/>
              <a:t>. </a:t>
            </a:r>
            <a:endParaRPr lang="en-US" dirty="0" smtClean="0"/>
          </a:p>
          <a:p>
            <a:pPr lvl="1"/>
            <a:endParaRPr lang="en-US" dirty="0"/>
          </a:p>
          <a:p>
            <a:pPr lvl="1"/>
            <a:r>
              <a:rPr lang="en-US" b="1" dirty="0"/>
              <a:t>Key skills </a:t>
            </a:r>
            <a:endParaRPr lang="en-US" sz="2000" b="1" dirty="0"/>
          </a:p>
          <a:p>
            <a:pPr lvl="1"/>
            <a:r>
              <a:rPr lang="en-US" dirty="0"/>
              <a:t>document the </a:t>
            </a:r>
            <a:r>
              <a:rPr lang="en-US" dirty="0" err="1"/>
              <a:t>speci</a:t>
            </a:r>
            <a:r>
              <a:rPr lang="en-US" dirty="0"/>
              <a:t> </a:t>
            </a:r>
            <a:r>
              <a:rPr lang="en-US" dirty="0" err="1"/>
              <a:t>ed</a:t>
            </a:r>
            <a:r>
              <a:rPr lang="en-US" dirty="0"/>
              <a:t> audience, narrative and intention relevant to a selected media form and product </a:t>
            </a:r>
          </a:p>
          <a:p>
            <a:pPr lvl="1"/>
            <a:r>
              <a:rPr lang="en-US" dirty="0"/>
              <a:t>apply media codes and conventions, technologies and production processes appropriate to the selected </a:t>
            </a:r>
          </a:p>
          <a:p>
            <a:pPr lvl="1"/>
            <a:r>
              <a:rPr lang="en-US" dirty="0"/>
              <a:t>media form, proposed audience, narrative and product </a:t>
            </a:r>
          </a:p>
          <a:p>
            <a:pPr lvl="1"/>
            <a:r>
              <a:rPr lang="en-US" dirty="0"/>
              <a:t>create written and visual representations of a proposed production </a:t>
            </a:r>
          </a:p>
          <a:p>
            <a:pPr lvl="1"/>
            <a:r>
              <a:rPr lang="en-US" dirty="0"/>
              <a:t>document production and post-production roles, tasks and timelines </a:t>
            </a:r>
          </a:p>
          <a:p>
            <a:pPr lvl="1"/>
            <a:r>
              <a:rPr lang="en-US" dirty="0"/>
              <a:t>use media language appropriate to the design and production of a media product in a selected media form. </a:t>
            </a:r>
          </a:p>
          <a:p>
            <a:endParaRPr lang="en-US" dirty="0"/>
          </a:p>
        </p:txBody>
      </p:sp>
    </p:spTree>
    <p:extLst>
      <p:ext uri="{BB962C8B-B14F-4D97-AF65-F5344CB8AC3E}">
        <p14:creationId xmlns:p14="http://schemas.microsoft.com/office/powerpoint/2010/main" val="34174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Media Production </a:t>
            </a:r>
            <a:r>
              <a:rPr lang="en-US" sz="2400" dirty="0" smtClean="0"/>
              <a:t>key knowledge and skills </a:t>
            </a:r>
            <a:endParaRPr lang="en-US" sz="2400" dirty="0"/>
          </a:p>
        </p:txBody>
      </p:sp>
      <p:sp>
        <p:nvSpPr>
          <p:cNvPr id="3" name="Content Placeholder 2"/>
          <p:cNvSpPr>
            <a:spLocks noGrp="1"/>
          </p:cNvSpPr>
          <p:nvPr>
            <p:ph idx="1"/>
          </p:nvPr>
        </p:nvSpPr>
        <p:spPr>
          <a:xfrm>
            <a:off x="1103312" y="1226916"/>
            <a:ext cx="8946541" cy="5021483"/>
          </a:xfrm>
        </p:spPr>
        <p:txBody>
          <a:bodyPr>
            <a:normAutofit fontScale="70000" lnSpcReduction="20000"/>
          </a:bodyPr>
          <a:lstStyle/>
          <a:p>
            <a:r>
              <a:rPr lang="en-US" b="1" dirty="0"/>
              <a:t>Key knowledge </a:t>
            </a:r>
            <a:endParaRPr lang="en-US" b="1" dirty="0"/>
          </a:p>
          <a:p>
            <a:r>
              <a:rPr lang="en-US" dirty="0"/>
              <a:t>production and post-production processes used to </a:t>
            </a:r>
            <a:r>
              <a:rPr lang="en-US" dirty="0" err="1"/>
              <a:t>realise</a:t>
            </a:r>
            <a:r>
              <a:rPr lang="en-US" dirty="0"/>
              <a:t> a media production design </a:t>
            </a:r>
          </a:p>
          <a:p>
            <a:r>
              <a:rPr lang="en-US" dirty="0"/>
              <a:t>the operation of equipment, materials and technologies used in the creation of media products </a:t>
            </a:r>
          </a:p>
          <a:p>
            <a:r>
              <a:rPr lang="en-US" dirty="0"/>
              <a:t>media codes and conventions relevant to the selected form, product and audience </a:t>
            </a:r>
          </a:p>
          <a:p>
            <a:r>
              <a:rPr lang="en-US" dirty="0" smtClean="0"/>
              <a:t>reflection </a:t>
            </a:r>
            <a:r>
              <a:rPr lang="en-US" dirty="0"/>
              <a:t>and feedback processes to re ne and resolve media products </a:t>
            </a:r>
          </a:p>
          <a:p>
            <a:r>
              <a:rPr lang="en-US" dirty="0"/>
              <a:t>methods for documenting development, </a:t>
            </a:r>
            <a:r>
              <a:rPr lang="en-US" dirty="0" smtClean="0"/>
              <a:t>refinement </a:t>
            </a:r>
            <a:r>
              <a:rPr lang="en-US" dirty="0"/>
              <a:t>and </a:t>
            </a:r>
            <a:r>
              <a:rPr lang="en-US" dirty="0" err="1"/>
              <a:t>realisation</a:t>
            </a:r>
            <a:r>
              <a:rPr lang="en-US" dirty="0"/>
              <a:t> of media products </a:t>
            </a:r>
          </a:p>
          <a:p>
            <a:r>
              <a:rPr lang="en-US" dirty="0"/>
              <a:t>media language appropriate to the construction and evaluation of media representations. </a:t>
            </a:r>
          </a:p>
          <a:p>
            <a:endParaRPr lang="en-US" b="1" dirty="0" smtClean="0"/>
          </a:p>
          <a:p>
            <a:r>
              <a:rPr lang="en-US" b="1" dirty="0" smtClean="0"/>
              <a:t>Key </a:t>
            </a:r>
            <a:r>
              <a:rPr lang="en-US" b="1" dirty="0"/>
              <a:t>skills </a:t>
            </a:r>
            <a:endParaRPr lang="en-US" b="1" dirty="0"/>
          </a:p>
          <a:p>
            <a:r>
              <a:rPr lang="en-US" dirty="0" err="1"/>
              <a:t>realise</a:t>
            </a:r>
            <a:r>
              <a:rPr lang="en-US" dirty="0"/>
              <a:t> a media production design through production and post-production processes </a:t>
            </a:r>
          </a:p>
          <a:p>
            <a:r>
              <a:rPr lang="en-US" dirty="0"/>
              <a:t>operate equipment, materials and technologies in the production of a media product </a:t>
            </a:r>
          </a:p>
          <a:p>
            <a:r>
              <a:rPr lang="en-US" dirty="0"/>
              <a:t>apply media codes and conventions relevant to the selected media form, product and audience </a:t>
            </a:r>
          </a:p>
          <a:p>
            <a:r>
              <a:rPr lang="en-US" dirty="0"/>
              <a:t>use </a:t>
            </a:r>
            <a:r>
              <a:rPr lang="en-US" dirty="0" smtClean="0"/>
              <a:t>reflection </a:t>
            </a:r>
            <a:r>
              <a:rPr lang="en-US" dirty="0"/>
              <a:t>and feedback to re ne and resolve a media product </a:t>
            </a:r>
          </a:p>
          <a:p>
            <a:r>
              <a:rPr lang="en-US" dirty="0"/>
              <a:t>document the development, </a:t>
            </a:r>
            <a:r>
              <a:rPr lang="en-US" dirty="0" smtClean="0"/>
              <a:t>refinement </a:t>
            </a:r>
            <a:r>
              <a:rPr lang="en-US" dirty="0"/>
              <a:t>and resolution of a media product </a:t>
            </a:r>
          </a:p>
          <a:p>
            <a:r>
              <a:rPr lang="en-US" dirty="0"/>
              <a:t>use media language relevant to the construction and evaluation of media representations. </a:t>
            </a:r>
          </a:p>
          <a:p>
            <a:endParaRPr lang="en-US" dirty="0"/>
          </a:p>
        </p:txBody>
      </p:sp>
    </p:spTree>
    <p:extLst>
      <p:ext uri="{BB962C8B-B14F-4D97-AF65-F5344CB8AC3E}">
        <p14:creationId xmlns:p14="http://schemas.microsoft.com/office/powerpoint/2010/main" val="742478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Agency and Control </a:t>
            </a:r>
            <a:r>
              <a:rPr lang="en-US" sz="2400" dirty="0" smtClean="0"/>
              <a:t>key </a:t>
            </a:r>
            <a:r>
              <a:rPr lang="en-US" sz="2000" dirty="0" smtClean="0"/>
              <a:t>knowledge and skills </a:t>
            </a:r>
            <a:endParaRPr lang="en-US" sz="2000" dirty="0"/>
          </a:p>
        </p:txBody>
      </p:sp>
      <p:sp>
        <p:nvSpPr>
          <p:cNvPr id="3" name="Content Placeholder 2"/>
          <p:cNvSpPr>
            <a:spLocks noGrp="1"/>
          </p:cNvSpPr>
          <p:nvPr>
            <p:ph idx="1"/>
          </p:nvPr>
        </p:nvSpPr>
        <p:spPr>
          <a:xfrm>
            <a:off x="1103312" y="1296366"/>
            <a:ext cx="8946541" cy="4952034"/>
          </a:xfrm>
        </p:spPr>
        <p:txBody>
          <a:bodyPr>
            <a:normAutofit fontScale="70000" lnSpcReduction="20000"/>
          </a:bodyPr>
          <a:lstStyle/>
          <a:p>
            <a:r>
              <a:rPr lang="en-US" b="1" dirty="0"/>
              <a:t>Key knowledge </a:t>
            </a:r>
            <a:endParaRPr lang="en-US" b="1" dirty="0"/>
          </a:p>
          <a:p>
            <a:pPr lvl="1"/>
            <a:r>
              <a:rPr lang="en-US" dirty="0"/>
              <a:t>the dynamic and changing relationship between the media and its audience </a:t>
            </a:r>
          </a:p>
          <a:p>
            <a:pPr lvl="1"/>
            <a:r>
              <a:rPr lang="en-US" dirty="0"/>
              <a:t>the </a:t>
            </a:r>
            <a:r>
              <a:rPr lang="en-US" dirty="0" smtClean="0"/>
              <a:t>influence </a:t>
            </a:r>
            <a:r>
              <a:rPr lang="en-US" dirty="0"/>
              <a:t>of both the media and audience </a:t>
            </a:r>
          </a:p>
          <a:p>
            <a:pPr lvl="1"/>
            <a:r>
              <a:rPr lang="en-US" dirty="0"/>
              <a:t>the way media is used by </a:t>
            </a:r>
            <a:r>
              <a:rPr lang="en-US" dirty="0" err="1"/>
              <a:t>globalised</a:t>
            </a:r>
            <a:r>
              <a:rPr lang="en-US" dirty="0"/>
              <a:t> media institutions, governments and the individual </a:t>
            </a:r>
          </a:p>
          <a:p>
            <a:pPr lvl="1"/>
            <a:r>
              <a:rPr lang="en-US" dirty="0"/>
              <a:t>the rationale for regulating the relationships between the media and its audience in Australia </a:t>
            </a:r>
          </a:p>
          <a:p>
            <a:pPr lvl="1"/>
            <a:r>
              <a:rPr lang="en-US" dirty="0"/>
              <a:t>the issues and challenges relating to regulation and control of the media </a:t>
            </a:r>
          </a:p>
          <a:p>
            <a:pPr lvl="1"/>
            <a:r>
              <a:rPr lang="en-US" dirty="0"/>
              <a:t>ethical and legal issues in the production, distribution, consumption and reception of media products </a:t>
            </a:r>
          </a:p>
          <a:p>
            <a:pPr lvl="1"/>
            <a:r>
              <a:rPr lang="en-US" dirty="0"/>
              <a:t>media language. </a:t>
            </a:r>
            <a:endParaRPr lang="en-US" dirty="0"/>
          </a:p>
          <a:p>
            <a:pPr lvl="1"/>
            <a:endParaRPr lang="en-US" dirty="0"/>
          </a:p>
          <a:p>
            <a:r>
              <a:rPr lang="en-US" b="1" dirty="0" smtClean="0"/>
              <a:t> Key </a:t>
            </a:r>
            <a:r>
              <a:rPr lang="en-US" b="1" dirty="0"/>
              <a:t>skills </a:t>
            </a:r>
            <a:endParaRPr lang="en-US" b="1" dirty="0"/>
          </a:p>
          <a:p>
            <a:r>
              <a:rPr lang="en-US" dirty="0"/>
              <a:t>discuss the dynamic and changing relationship between the media and its audience </a:t>
            </a:r>
          </a:p>
          <a:p>
            <a:r>
              <a:rPr lang="en-US" dirty="0"/>
              <a:t>discuss the extent of the </a:t>
            </a:r>
            <a:r>
              <a:rPr lang="en-US" dirty="0" smtClean="0"/>
              <a:t>influence </a:t>
            </a:r>
            <a:r>
              <a:rPr lang="en-US" dirty="0"/>
              <a:t>of the media and media audience </a:t>
            </a:r>
          </a:p>
          <a:p>
            <a:r>
              <a:rPr lang="en-US" dirty="0" err="1"/>
              <a:t>analyse</a:t>
            </a:r>
            <a:r>
              <a:rPr lang="en-US" dirty="0"/>
              <a:t> the regulation of relationships between the media and its audience in Australia </a:t>
            </a:r>
          </a:p>
          <a:p>
            <a:r>
              <a:rPr lang="en-US" dirty="0" err="1"/>
              <a:t>analyse</a:t>
            </a:r>
            <a:r>
              <a:rPr lang="en-US" dirty="0"/>
              <a:t> issues and challenges relating to regulation and control of the media </a:t>
            </a:r>
          </a:p>
          <a:p>
            <a:r>
              <a:rPr lang="en-US" dirty="0"/>
              <a:t>evaluate ethical and legal issues in the media </a:t>
            </a:r>
          </a:p>
          <a:p>
            <a:r>
              <a:rPr lang="en-US" dirty="0"/>
              <a:t>use media language. </a:t>
            </a:r>
          </a:p>
          <a:p>
            <a:endParaRPr lang="en-US" dirty="0"/>
          </a:p>
        </p:txBody>
      </p:sp>
    </p:spTree>
    <p:extLst>
      <p:ext uri="{BB962C8B-B14F-4D97-AF65-F5344CB8AC3E}">
        <p14:creationId xmlns:p14="http://schemas.microsoft.com/office/powerpoint/2010/main" val="94928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study specifications </a:t>
            </a:r>
            <a:endParaRPr lang="en-US" dirty="0"/>
          </a:p>
        </p:txBody>
      </p:sp>
      <p:sp>
        <p:nvSpPr>
          <p:cNvPr id="3" name="Content Placeholder 2"/>
          <p:cNvSpPr>
            <a:spLocks noGrp="1"/>
          </p:cNvSpPr>
          <p:nvPr>
            <p:ph idx="1"/>
          </p:nvPr>
        </p:nvSpPr>
        <p:spPr>
          <a:xfrm>
            <a:off x="1103312" y="1296366"/>
            <a:ext cx="8946541" cy="4952034"/>
          </a:xfrm>
        </p:spPr>
        <p:txBody>
          <a:bodyPr>
            <a:normAutofit/>
          </a:bodyPr>
          <a:lstStyle/>
          <a:p>
            <a:r>
              <a:rPr lang="en-GB" sz="1400" dirty="0" smtClean="0"/>
              <a:t>For </a:t>
            </a:r>
            <a:r>
              <a:rPr lang="en-GB" sz="1400" dirty="0"/>
              <a:t>the purposes of this study the following specifications apply. Specific details of the scope of each specification are provided in the unit overviews and in the introduction to the relevant areas of study. </a:t>
            </a:r>
          </a:p>
          <a:p>
            <a:r>
              <a:rPr lang="en-GB" sz="1400" b="1" dirty="0"/>
              <a:t>Media products </a:t>
            </a:r>
          </a:p>
          <a:p>
            <a:r>
              <a:rPr lang="en-GB" sz="1400" dirty="0"/>
              <a:t>Media products are the consumable output designed by media creators and producers that are distributed to, engage with, consume and are read by audiences. Media products may be described as tangible or intangible. Tangible media products are determined by the length of time an audience will engage with the product. For intangible products, the creator or producer structures the time the audience will engage with the product. </a:t>
            </a:r>
          </a:p>
          <a:p>
            <a:pPr lvl="0"/>
            <a:r>
              <a:rPr lang="en-GB" sz="1300" dirty="0"/>
              <a:t>Moving image, for example </a:t>
            </a:r>
            <a:r>
              <a:rPr lang="en-GB" sz="1300" dirty="0" smtClean="0"/>
              <a:t>film</a:t>
            </a:r>
            <a:r>
              <a:rPr lang="en-GB" sz="1300" dirty="0"/>
              <a:t>, television, video, animation </a:t>
            </a:r>
          </a:p>
          <a:p>
            <a:pPr lvl="0"/>
            <a:r>
              <a:rPr lang="en-GB" sz="1300" dirty="0"/>
              <a:t>Still image, for example photography </a:t>
            </a:r>
          </a:p>
          <a:p>
            <a:pPr lvl="0"/>
            <a:r>
              <a:rPr lang="en-GB" sz="1300" dirty="0"/>
              <a:t>Audio, for example radio, podcast </a:t>
            </a:r>
          </a:p>
          <a:p>
            <a:pPr lvl="0"/>
            <a:r>
              <a:rPr lang="en-GB" sz="1300" dirty="0"/>
              <a:t>Print, for example magazine, zine, comic, graphic novel, newspaper, poster </a:t>
            </a:r>
          </a:p>
          <a:p>
            <a:pPr lvl="0"/>
            <a:r>
              <a:rPr lang="en-GB" sz="1300" dirty="0"/>
              <a:t>Digital, for example online video and audio, streaming video and audio, podcast, magazine, comic, graphic novel, newspaper, video game, blog, website, app </a:t>
            </a:r>
          </a:p>
          <a:p>
            <a:pPr lvl="0"/>
            <a:r>
              <a:rPr lang="en-GB" sz="1300" dirty="0"/>
              <a:t>Convergent or hybridised media: the combination or joining of two or more media forms, such as photography and animation, print productions and a digital game, augmented and virtual reality products. </a:t>
            </a:r>
          </a:p>
          <a:p>
            <a:endParaRPr lang="en-US" dirty="0"/>
          </a:p>
        </p:txBody>
      </p:sp>
    </p:spTree>
    <p:extLst>
      <p:ext uri="{BB962C8B-B14F-4D97-AF65-F5344CB8AC3E}">
        <p14:creationId xmlns:p14="http://schemas.microsoft.com/office/powerpoint/2010/main" val="1804443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Study Specifications </a:t>
            </a:r>
            <a:endParaRPr lang="en-US" dirty="0"/>
          </a:p>
        </p:txBody>
      </p:sp>
      <p:sp>
        <p:nvSpPr>
          <p:cNvPr id="3" name="Content Placeholder 2"/>
          <p:cNvSpPr>
            <a:spLocks noGrp="1"/>
          </p:cNvSpPr>
          <p:nvPr>
            <p:ph idx="1"/>
          </p:nvPr>
        </p:nvSpPr>
        <p:spPr/>
        <p:txBody>
          <a:bodyPr>
            <a:normAutofit fontScale="77500" lnSpcReduction="20000"/>
          </a:bodyPr>
          <a:lstStyle/>
          <a:p>
            <a:r>
              <a:rPr lang="en-GB" b="1" dirty="0"/>
              <a:t>Media technologies </a:t>
            </a:r>
          </a:p>
          <a:p>
            <a:pPr algn="just"/>
            <a:r>
              <a:rPr lang="en-GB" dirty="0"/>
              <a:t>Analogue and digital technologies used in the creation, visualisation, planning, production, distribution, consumption and reception of media products. </a:t>
            </a:r>
          </a:p>
          <a:p>
            <a:pPr algn="just"/>
            <a:r>
              <a:rPr lang="en-GB" b="1" dirty="0"/>
              <a:t>Media narratives </a:t>
            </a:r>
          </a:p>
          <a:p>
            <a:pPr algn="just"/>
            <a:r>
              <a:rPr lang="en-GB" dirty="0"/>
              <a:t>In VCE Media, narrative is used to describe fictional and non- fictional media stories in all media forms. In narratives the term ‘story’ refers to all events that contribute to the narrative. </a:t>
            </a:r>
          </a:p>
          <a:p>
            <a:pPr algn="just"/>
            <a:r>
              <a:rPr lang="en-GB" dirty="0"/>
              <a:t>Fictional and non- fictional stories are fundamental to the media and are found in all media forms. Media industries such as journalism, filmmaking, publishing and photojournalism are built upon the creation and distribution of stories. Stories are constructed in the form of a systematically organised series of interconnected images, sounds and/or words using media codes and conventions. The creator and the audience share an understanding of both the construction, distribution of, consumption and reception of stories. Digital media forms enable creators and participants to develop and distribute stories in hybrid forms including collaborative and user-generated content, which challenges the traditional understanding of story forms and advances new modes of audience engagement. </a:t>
            </a:r>
          </a:p>
          <a:p>
            <a:endParaRPr lang="en-US" dirty="0"/>
          </a:p>
        </p:txBody>
      </p:sp>
    </p:spTree>
    <p:extLst>
      <p:ext uri="{BB962C8B-B14F-4D97-AF65-F5344CB8AC3E}">
        <p14:creationId xmlns:p14="http://schemas.microsoft.com/office/powerpoint/2010/main" val="1474418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study specifications </a:t>
            </a:r>
            <a:endParaRPr lang="en-US" dirty="0"/>
          </a:p>
        </p:txBody>
      </p:sp>
      <p:sp>
        <p:nvSpPr>
          <p:cNvPr id="3" name="Content Placeholder 2"/>
          <p:cNvSpPr>
            <a:spLocks noGrp="1"/>
          </p:cNvSpPr>
          <p:nvPr>
            <p:ph idx="1"/>
          </p:nvPr>
        </p:nvSpPr>
        <p:spPr>
          <a:xfrm>
            <a:off x="875201" y="1469985"/>
            <a:ext cx="8946541" cy="4998333"/>
          </a:xfrm>
        </p:spPr>
        <p:txBody>
          <a:bodyPr>
            <a:normAutofit fontScale="77500" lnSpcReduction="20000"/>
          </a:bodyPr>
          <a:lstStyle/>
          <a:p>
            <a:r>
              <a:rPr lang="en-GB" b="1" dirty="0"/>
              <a:t>Media codes </a:t>
            </a:r>
          </a:p>
          <a:p>
            <a:pPr algn="just"/>
            <a:r>
              <a:rPr lang="en-GB" dirty="0"/>
              <a:t>Technical, written and symbolic tools used to construct or suggest meaning in media forms and products. Media codes include the use of camera, acting, setting, </a:t>
            </a:r>
            <a:r>
              <a:rPr lang="en-GB" dirty="0" err="1"/>
              <a:t>mise</a:t>
            </a:r>
            <a:r>
              <a:rPr lang="en-GB" dirty="0"/>
              <a:t> </a:t>
            </a:r>
            <a:r>
              <a:rPr lang="en-GB" dirty="0" err="1"/>
              <a:t>en</a:t>
            </a:r>
            <a:r>
              <a:rPr lang="en-GB" dirty="0"/>
              <a:t> </a:t>
            </a:r>
            <a:r>
              <a:rPr lang="en-GB" dirty="0" err="1"/>
              <a:t>scène</a:t>
            </a:r>
            <a:r>
              <a:rPr lang="en-GB" dirty="0"/>
              <a:t>, editing, lighting, sound, special effects, typography, colour, visual composition, text and graphics. </a:t>
            </a:r>
          </a:p>
          <a:p>
            <a:pPr algn="just"/>
            <a:r>
              <a:rPr lang="en-GB" b="1" dirty="0"/>
              <a:t>Media conventions </a:t>
            </a:r>
          </a:p>
          <a:p>
            <a:pPr algn="just"/>
            <a:r>
              <a:rPr lang="en-GB" dirty="0"/>
              <a:t>Rules or generally accepted ways of constructing form and informing meaning in media products including story principles, form and structure, generic structures, character and story arcs, cause and effect, point of view, the structuring of time, elements of page layout, paper stock for print, titles and credits sequences, hyperlinking and mounting and framing of images. </a:t>
            </a:r>
          </a:p>
          <a:p>
            <a:pPr algn="just"/>
            <a:r>
              <a:rPr lang="en-GB" b="1" dirty="0"/>
              <a:t>Media production process </a:t>
            </a:r>
          </a:p>
          <a:p>
            <a:pPr algn="just"/>
            <a:r>
              <a:rPr lang="en-GB" dirty="0"/>
              <a:t>Production processes across media industries have developed to reflect the needs of practitioners. Audience engagement, consumption, reception and the requirement to work under constraints including time, budget and skills, are all central to the media production process. The process identities discrete stages that provide the framework for a media production applicable to all media forms. The stages of the process should not be seen as static or linear; rather they are iterative and interrelated. Underpinning the media production process is ongoing analysis, reflection and evaluation requiring critical, creative and reflective thinking. </a:t>
            </a:r>
          </a:p>
          <a:p>
            <a:endParaRPr lang="en-US" dirty="0"/>
          </a:p>
        </p:txBody>
      </p:sp>
    </p:spTree>
    <p:extLst>
      <p:ext uri="{BB962C8B-B14F-4D97-AF65-F5344CB8AC3E}">
        <p14:creationId xmlns:p14="http://schemas.microsoft.com/office/powerpoint/2010/main" val="144004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328" y="174926"/>
            <a:ext cx="9404723" cy="1400530"/>
          </a:xfrm>
        </p:spPr>
        <p:txBody>
          <a:bodyPr/>
          <a:lstStyle/>
          <a:p>
            <a:r>
              <a:rPr lang="en-US" dirty="0"/>
              <a:t>Cross study specifications </a:t>
            </a:r>
          </a:p>
        </p:txBody>
      </p:sp>
      <p:sp>
        <p:nvSpPr>
          <p:cNvPr id="3" name="Content Placeholder 2"/>
          <p:cNvSpPr>
            <a:spLocks noGrp="1"/>
          </p:cNvSpPr>
          <p:nvPr>
            <p:ph idx="1"/>
          </p:nvPr>
        </p:nvSpPr>
        <p:spPr>
          <a:xfrm>
            <a:off x="912328" y="1030147"/>
            <a:ext cx="9655358" cy="5532699"/>
          </a:xfrm>
        </p:spPr>
        <p:txBody>
          <a:bodyPr>
            <a:normAutofit fontScale="70000" lnSpcReduction="20000"/>
          </a:bodyPr>
          <a:lstStyle/>
          <a:p>
            <a:pPr algn="just"/>
            <a:r>
              <a:rPr lang="en-GB" dirty="0"/>
              <a:t>The stages in the media production process are: </a:t>
            </a:r>
          </a:p>
          <a:p>
            <a:pPr algn="just"/>
            <a:r>
              <a:rPr lang="en-GB" b="1" i="1" dirty="0"/>
              <a:t>Development: </a:t>
            </a:r>
            <a:r>
              <a:rPr lang="en-GB" dirty="0"/>
              <a:t>the ideas, intention, narrative and audience that are the foundation of the production are explored. In this stage other media products are investigated to analyse media codes and conventions, genre, style and the location, context and time when the production was produced. Equipment, materials and technologies are investigated in a range of media forms in relation to the audience and intention. Experiments using materials, equipment and technologies are conducted to develop understanding of and skill in their use. </a:t>
            </a:r>
          </a:p>
          <a:p>
            <a:pPr algn="just"/>
            <a:r>
              <a:rPr lang="en-GB" b="1" i="1" dirty="0"/>
              <a:t>Pre-production: </a:t>
            </a:r>
            <a:r>
              <a:rPr lang="en-GB" dirty="0"/>
              <a:t>the production is planned considering the specified audience, intention, narrative and context. The construction of the narrative of the product is planned, including how it will engage, be consumed and read by the specified audience. Media codes and conventions, genre and style, are considered in the construction of the narrative. Documentation and the planning of the production are carried out in visual and written form using tools such as production notes and storyboards. Equipment, technologies and materials to be used in the production are documented. The way the product will be distributed to the audience and the context in which it will be distributed and consumed is also planned. </a:t>
            </a:r>
          </a:p>
          <a:p>
            <a:pPr algn="just"/>
            <a:r>
              <a:rPr lang="en-GB" b="1" i="1" dirty="0"/>
              <a:t>Production: </a:t>
            </a:r>
            <a:r>
              <a:rPr lang="en-GB" dirty="0"/>
              <a:t>the planned production design is captured and recorded. Annotations may be added to the production design plan in relation to media codes and conventions and any changes to the production design. Production may be a collaborative process involving a number of people with specific roles or it may be an individual process. Reflection and evaluation of the production can occur through written documentation, oral feedback and/ or visual feedback. </a:t>
            </a:r>
          </a:p>
          <a:p>
            <a:pPr algn="just"/>
            <a:r>
              <a:rPr lang="en-GB" b="1" i="1" dirty="0"/>
              <a:t>Post-production: </a:t>
            </a:r>
            <a:r>
              <a:rPr lang="en-GB" dirty="0"/>
              <a:t>the production is re ned and resolved considering the intention, audience and the construction of narrative. Media codes and conventions are used to resolve ideas and to consider the engagement, consumption and reception of the specified audience. Specific equipment and technologies are used in editing. Feedback is sought and the creator and participant will reflect upon the product and its relationship to the specified audience and intent. </a:t>
            </a:r>
          </a:p>
          <a:p>
            <a:pPr algn="just"/>
            <a:r>
              <a:rPr lang="en-GB" b="1" i="1" dirty="0"/>
              <a:t>Distribution: </a:t>
            </a:r>
            <a:r>
              <a:rPr lang="en-GB" dirty="0"/>
              <a:t>the product is delivered to the specified audience in a planned context and location. At this point the creator and/or participants will seek feedback for future productions based on audience response and personal reflection. </a:t>
            </a:r>
          </a:p>
        </p:txBody>
      </p:sp>
    </p:spTree>
    <p:extLst>
      <p:ext uri="{BB962C8B-B14F-4D97-AF65-F5344CB8AC3E}">
        <p14:creationId xmlns:p14="http://schemas.microsoft.com/office/powerpoint/2010/main" val="120669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INSTRUCTIONS </a:t>
            </a:r>
            <a:endParaRPr lang="en-US" dirty="0"/>
          </a:p>
        </p:txBody>
      </p:sp>
      <p:sp>
        <p:nvSpPr>
          <p:cNvPr id="3" name="Content Placeholder 2"/>
          <p:cNvSpPr>
            <a:spLocks noGrp="1"/>
          </p:cNvSpPr>
          <p:nvPr>
            <p:ph idx="1"/>
          </p:nvPr>
        </p:nvSpPr>
        <p:spPr>
          <a:xfrm>
            <a:off x="1104293" y="1613080"/>
            <a:ext cx="8946541" cy="4195481"/>
          </a:xfrm>
        </p:spPr>
        <p:txBody>
          <a:bodyPr/>
          <a:lstStyle/>
          <a:p>
            <a:r>
              <a:rPr lang="en-US" dirty="0"/>
              <a:t>There will be 15 minutes reading time </a:t>
            </a:r>
            <a:endParaRPr lang="en-US" dirty="0" smtClean="0"/>
          </a:p>
          <a:p>
            <a:endParaRPr lang="en-US" dirty="0"/>
          </a:p>
          <a:p>
            <a:r>
              <a:rPr lang="en-US" dirty="0" smtClean="0"/>
              <a:t>2 </a:t>
            </a:r>
            <a:r>
              <a:rPr lang="en-US" dirty="0"/>
              <a:t>hours writing </a:t>
            </a:r>
            <a:r>
              <a:rPr lang="en-US" dirty="0" smtClean="0"/>
              <a:t>time</a:t>
            </a:r>
          </a:p>
          <a:p>
            <a:endParaRPr lang="en-US" dirty="0" smtClean="0"/>
          </a:p>
          <a:p>
            <a:r>
              <a:rPr lang="en-US" dirty="0" smtClean="0"/>
              <a:t>The </a:t>
            </a:r>
            <a:r>
              <a:rPr lang="en-US" dirty="0"/>
              <a:t>examination will be marked by a panel appointed by the VCAA. </a:t>
            </a:r>
            <a:endParaRPr lang="en-US" dirty="0" smtClean="0"/>
          </a:p>
          <a:p>
            <a:endParaRPr lang="en-US" dirty="0"/>
          </a:p>
          <a:p>
            <a:r>
              <a:rPr lang="en-US" dirty="0" smtClean="0"/>
              <a:t>The </a:t>
            </a:r>
            <a:r>
              <a:rPr lang="en-US" dirty="0"/>
              <a:t>examination will contribute 40 per cent to the study score. </a:t>
            </a:r>
            <a:endParaRPr lang="en-US" dirty="0"/>
          </a:p>
          <a:p>
            <a:endParaRPr lang="en-US" dirty="0"/>
          </a:p>
        </p:txBody>
      </p:sp>
    </p:spTree>
    <p:extLst>
      <p:ext uri="{BB962C8B-B14F-4D97-AF65-F5344CB8AC3E}">
        <p14:creationId xmlns:p14="http://schemas.microsoft.com/office/powerpoint/2010/main" val="500776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Study specifications </a:t>
            </a:r>
            <a:endParaRPr lang="en-US" dirty="0"/>
          </a:p>
        </p:txBody>
      </p:sp>
      <p:sp>
        <p:nvSpPr>
          <p:cNvPr id="3" name="Content Placeholder 2"/>
          <p:cNvSpPr>
            <a:spLocks noGrp="1"/>
          </p:cNvSpPr>
          <p:nvPr>
            <p:ph idx="1"/>
          </p:nvPr>
        </p:nvSpPr>
        <p:spPr>
          <a:xfrm>
            <a:off x="875201" y="1451034"/>
            <a:ext cx="8946541" cy="4195481"/>
          </a:xfrm>
        </p:spPr>
        <p:txBody>
          <a:bodyPr>
            <a:normAutofit lnSpcReduction="10000"/>
          </a:bodyPr>
          <a:lstStyle/>
          <a:p>
            <a:pPr algn="just"/>
            <a:r>
              <a:rPr lang="en-GB" sz="1700" dirty="0"/>
              <a:t>Media language </a:t>
            </a:r>
          </a:p>
          <a:p>
            <a:pPr algn="just"/>
            <a:r>
              <a:rPr lang="en-GB" sz="1700" dirty="0"/>
              <a:t>Media language is evolving and dynamic. Students develop knowledge and use of the language of media in terms of design, production, distribution, consumption, engagement with, reception, reading and critique of their and others’ media products. They also examine the terms used by media practitioners and institutions. </a:t>
            </a:r>
            <a:endParaRPr lang="en-GB" sz="1700" dirty="0" smtClean="0"/>
          </a:p>
          <a:p>
            <a:pPr algn="just"/>
            <a:endParaRPr lang="en-GB" sz="1700" dirty="0"/>
          </a:p>
          <a:p>
            <a:pPr algn="just"/>
            <a:r>
              <a:rPr lang="en-GB" sz="1700" dirty="0"/>
              <a:t>For the purposes of this study, media language is a framework for both the construction of media products and discussion of the ways the media communicates meaning to audiences. Creators, producers and audiences share an understanding of media codes, conventions and technologies and how these are selected and sequenced dependent on the media form, the intent of the product, genre, style and the making of meaning. </a:t>
            </a:r>
          </a:p>
          <a:p>
            <a:r>
              <a:rPr lang="en-GB" dirty="0"/>
              <a:t> </a:t>
            </a:r>
          </a:p>
          <a:p>
            <a:endParaRPr lang="en-US" dirty="0"/>
          </a:p>
        </p:txBody>
      </p:sp>
    </p:spTree>
    <p:extLst>
      <p:ext uri="{BB962C8B-B14F-4D97-AF65-F5344CB8AC3E}">
        <p14:creationId xmlns:p14="http://schemas.microsoft.com/office/powerpoint/2010/main" val="10214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INSTRUCTIONS </a:t>
            </a:r>
            <a:endParaRPr lang="en-US" dirty="0"/>
          </a:p>
        </p:txBody>
      </p:sp>
      <p:sp>
        <p:nvSpPr>
          <p:cNvPr id="3" name="Content Placeholder 2"/>
          <p:cNvSpPr>
            <a:spLocks noGrp="1"/>
          </p:cNvSpPr>
          <p:nvPr>
            <p:ph idx="1"/>
          </p:nvPr>
        </p:nvSpPr>
        <p:spPr>
          <a:xfrm>
            <a:off x="1104293" y="1532057"/>
            <a:ext cx="8946541" cy="4195481"/>
          </a:xfrm>
        </p:spPr>
        <p:txBody>
          <a:bodyPr>
            <a:normAutofit lnSpcReduction="10000"/>
          </a:bodyPr>
          <a:lstStyle/>
          <a:p>
            <a:pPr algn="just"/>
            <a:r>
              <a:rPr lang="en-US" dirty="0"/>
              <a:t>The </a:t>
            </a:r>
            <a:r>
              <a:rPr lang="en-US" i="1" dirty="0"/>
              <a:t>VCE Media Study Design 2018–2022 </a:t>
            </a:r>
            <a:r>
              <a:rPr lang="en-US" dirty="0"/>
              <a:t>is the document for the development of the examination. </a:t>
            </a:r>
            <a:endParaRPr lang="en-US" dirty="0" smtClean="0"/>
          </a:p>
          <a:p>
            <a:pPr algn="just"/>
            <a:endParaRPr lang="en-US" dirty="0"/>
          </a:p>
          <a:p>
            <a:pPr algn="just"/>
            <a:r>
              <a:rPr lang="en-US" dirty="0" smtClean="0"/>
              <a:t>All </a:t>
            </a:r>
            <a:r>
              <a:rPr lang="en-US" dirty="0"/>
              <a:t>outcomes in Units 3 and 4 will be examined. </a:t>
            </a:r>
            <a:endParaRPr lang="en-US" dirty="0" smtClean="0"/>
          </a:p>
          <a:p>
            <a:pPr algn="just"/>
            <a:endParaRPr lang="en-US" dirty="0"/>
          </a:p>
          <a:p>
            <a:pPr algn="just"/>
            <a:r>
              <a:rPr lang="en-US" u="sng" dirty="0"/>
              <a:t>All </a:t>
            </a:r>
            <a:r>
              <a:rPr lang="en-US" dirty="0"/>
              <a:t>of the key knowledge and key skills that underpin the outcomes in Units 3 and 4, and the content found in the section on ‘Cross-study specifications’ in the study design (pages 9–11), are examinable </a:t>
            </a:r>
            <a:endParaRPr lang="en-US" dirty="0" smtClean="0"/>
          </a:p>
          <a:p>
            <a:endParaRPr lang="en-US" dirty="0"/>
          </a:p>
          <a:p>
            <a:r>
              <a:rPr lang="en-US" dirty="0" smtClean="0"/>
              <a:t>See pages 10-20</a:t>
            </a:r>
          </a:p>
          <a:p>
            <a:endParaRPr lang="en-US" dirty="0"/>
          </a:p>
        </p:txBody>
      </p:sp>
      <p:sp>
        <p:nvSpPr>
          <p:cNvPr id="5" name="Striped Right Arrow 4">
            <a:hlinkClick r:id="rId2" action="ppaction://hlinksldjump"/>
          </p:cNvPr>
          <p:cNvSpPr/>
          <p:nvPr/>
        </p:nvSpPr>
        <p:spPr>
          <a:xfrm>
            <a:off x="4061765" y="4978252"/>
            <a:ext cx="540215" cy="43319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74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FORMAT </a:t>
            </a:r>
            <a:endParaRPr lang="en-US" dirty="0"/>
          </a:p>
        </p:txBody>
      </p:sp>
      <p:sp>
        <p:nvSpPr>
          <p:cNvPr id="3" name="Content Placeholder 2"/>
          <p:cNvSpPr>
            <a:spLocks noGrp="1"/>
          </p:cNvSpPr>
          <p:nvPr>
            <p:ph idx="1"/>
          </p:nvPr>
        </p:nvSpPr>
        <p:spPr>
          <a:xfrm>
            <a:off x="1104293" y="1416310"/>
            <a:ext cx="8946541" cy="4195481"/>
          </a:xfrm>
        </p:spPr>
        <p:txBody>
          <a:bodyPr>
            <a:normAutofit fontScale="92500" lnSpcReduction="20000"/>
          </a:bodyPr>
          <a:lstStyle/>
          <a:p>
            <a:r>
              <a:rPr lang="en-US" dirty="0"/>
              <a:t>The examination will be in the form of a question and answer book. </a:t>
            </a:r>
            <a:endParaRPr lang="en-US" dirty="0" smtClean="0"/>
          </a:p>
          <a:p>
            <a:endParaRPr lang="en-US" dirty="0"/>
          </a:p>
          <a:p>
            <a:r>
              <a:rPr lang="en-US" dirty="0" smtClean="0"/>
              <a:t>Approved materials and equipment include Pens</a:t>
            </a:r>
            <a:r>
              <a:rPr lang="en-US" dirty="0"/>
              <a:t>, pencils, highlighters, erasers, sharpeners and rulers </a:t>
            </a:r>
            <a:endParaRPr lang="en-US" dirty="0"/>
          </a:p>
          <a:p>
            <a:endParaRPr lang="en-US" dirty="0"/>
          </a:p>
          <a:p>
            <a:r>
              <a:rPr lang="en-US" dirty="0" smtClean="0"/>
              <a:t>The </a:t>
            </a:r>
            <a:r>
              <a:rPr lang="en-US" dirty="0"/>
              <a:t>examination will consist of two sections. </a:t>
            </a:r>
            <a:endParaRPr lang="en-US" dirty="0" smtClean="0"/>
          </a:p>
          <a:p>
            <a:endParaRPr lang="en-US" dirty="0"/>
          </a:p>
          <a:p>
            <a:r>
              <a:rPr lang="en-US" dirty="0" smtClean="0"/>
              <a:t>Section A : </a:t>
            </a:r>
            <a:r>
              <a:rPr lang="en-US" dirty="0"/>
              <a:t>will consist of short-answer and extended-answer questions, including questions with multiple parts. </a:t>
            </a:r>
            <a:endParaRPr lang="en-US" dirty="0" smtClean="0"/>
          </a:p>
          <a:p>
            <a:endParaRPr lang="en-US" dirty="0"/>
          </a:p>
          <a:p>
            <a:r>
              <a:rPr lang="en-US" b="1" dirty="0"/>
              <a:t>Section B </a:t>
            </a:r>
            <a:r>
              <a:rPr lang="en-US" dirty="0"/>
              <a:t>will consist of two extended-answer questions derived from Unit 3, Area of study 1 and Unit 4, Area of study 2 </a:t>
            </a:r>
            <a:endParaRPr lang="en-US" dirty="0"/>
          </a:p>
          <a:p>
            <a:endParaRPr lang="en-US" dirty="0"/>
          </a:p>
          <a:p>
            <a:endParaRPr lang="en-US" dirty="0"/>
          </a:p>
        </p:txBody>
      </p:sp>
    </p:spTree>
    <p:extLst>
      <p:ext uri="{BB962C8B-B14F-4D97-AF65-F5344CB8AC3E}">
        <p14:creationId xmlns:p14="http://schemas.microsoft.com/office/powerpoint/2010/main" val="1352400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FORMAT</a:t>
            </a:r>
            <a:endParaRPr lang="en-US" dirty="0"/>
          </a:p>
        </p:txBody>
      </p:sp>
      <p:sp>
        <p:nvSpPr>
          <p:cNvPr id="3" name="Content Placeholder 2"/>
          <p:cNvSpPr>
            <a:spLocks noGrp="1"/>
          </p:cNvSpPr>
          <p:nvPr>
            <p:ph idx="1"/>
          </p:nvPr>
        </p:nvSpPr>
        <p:spPr>
          <a:xfrm>
            <a:off x="1104293" y="1439459"/>
            <a:ext cx="9440244" cy="4695123"/>
          </a:xfrm>
        </p:spPr>
        <p:txBody>
          <a:bodyPr>
            <a:normAutofit fontScale="77500" lnSpcReduction="20000"/>
          </a:bodyPr>
          <a:lstStyle/>
          <a:p>
            <a:r>
              <a:rPr lang="en-US" b="1" dirty="0"/>
              <a:t>Section A </a:t>
            </a:r>
            <a:r>
              <a:rPr lang="en-US" dirty="0"/>
              <a:t>will consist of short-answer and extended-answer questions, including questions with multiple parts. Questions may be drawn from any area of study and may refer to visual and/or written material. Questions relating to Unit 3, Area of study 2 and Area of study 3, and Unit 4, Area of study 1 will require students to write on the media production process for their media product in their selected media form, as defined on pages 22 and 23 of the study design. Section A will be worth a total of 55 marks. </a:t>
            </a:r>
            <a:endParaRPr lang="en-US" dirty="0" smtClean="0"/>
          </a:p>
          <a:p>
            <a:endParaRPr lang="en-US" dirty="0"/>
          </a:p>
          <a:p>
            <a:r>
              <a:rPr lang="en-US" b="1" dirty="0"/>
              <a:t>Section B </a:t>
            </a:r>
            <a:r>
              <a:rPr lang="en-US" dirty="0"/>
              <a:t>will consist of two extended-answer questions derived from Unit 3, Area of study 1 and Unit 4, Area of study 2 worth 10 marks each. Section B will be worth a total of 20 marks. </a:t>
            </a:r>
            <a:endParaRPr lang="en-US" dirty="0" smtClean="0"/>
          </a:p>
          <a:p>
            <a:endParaRPr lang="en-US" dirty="0"/>
          </a:p>
          <a:p>
            <a:r>
              <a:rPr lang="en-US" dirty="0"/>
              <a:t>Questions relating to Unit 3, Area of study 1 in both sections will require students to write on the media product(s) selected for study, as defined on page 20 of the study design. </a:t>
            </a:r>
            <a:endParaRPr lang="en-US" dirty="0" smtClean="0"/>
          </a:p>
          <a:p>
            <a:endParaRPr lang="en-US" dirty="0"/>
          </a:p>
          <a:p>
            <a:r>
              <a:rPr lang="en-US" dirty="0"/>
              <a:t>Unit 3, Area of study 1 and Unit 4, Area of study 2 will each contribute 40 per cent to the total marks for the examination. Unit 3, Area of study 2 and Area of study 3, and Unit 4, Area of study 1 will contribute a combined total of 20 per cent to the total marks for the examination. </a:t>
            </a:r>
            <a:endParaRPr lang="en-US" dirty="0"/>
          </a:p>
          <a:p>
            <a:endParaRPr lang="en-US" dirty="0"/>
          </a:p>
        </p:txBody>
      </p:sp>
    </p:spTree>
    <p:extLst>
      <p:ext uri="{BB962C8B-B14F-4D97-AF65-F5344CB8AC3E}">
        <p14:creationId xmlns:p14="http://schemas.microsoft.com/office/powerpoint/2010/main" val="184622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CRITERIA</a:t>
            </a:r>
            <a:endParaRPr lang="en-US" dirty="0"/>
          </a:p>
        </p:txBody>
      </p:sp>
      <p:sp>
        <p:nvSpPr>
          <p:cNvPr id="3" name="Content Placeholder 2"/>
          <p:cNvSpPr>
            <a:spLocks noGrp="1"/>
          </p:cNvSpPr>
          <p:nvPr>
            <p:ph idx="1"/>
          </p:nvPr>
        </p:nvSpPr>
        <p:spPr>
          <a:xfrm>
            <a:off x="1104293" y="1589931"/>
            <a:ext cx="8946541" cy="4195481"/>
          </a:xfrm>
        </p:spPr>
        <p:txBody>
          <a:bodyPr>
            <a:normAutofit fontScale="92500" lnSpcReduction="10000"/>
          </a:bodyPr>
          <a:lstStyle/>
          <a:p>
            <a:r>
              <a:rPr lang="en-US" dirty="0"/>
              <a:t>The extended-answer question in Section B relating to Unit 3, Area of study 1 will be assessed against the following criteria, as appropriate: </a:t>
            </a:r>
            <a:endParaRPr lang="en-US" dirty="0"/>
          </a:p>
          <a:p>
            <a:r>
              <a:rPr lang="en-US" dirty="0"/>
              <a:t>explanation of the characteristics of, and the construction of, media narratives </a:t>
            </a:r>
          </a:p>
          <a:p>
            <a:r>
              <a:rPr lang="en-US" dirty="0"/>
              <a:t>analysis of media codes and conventions in conveying meaning </a:t>
            </a:r>
          </a:p>
          <a:p>
            <a:r>
              <a:rPr lang="en-US" dirty="0"/>
              <a:t>discussion of relationships between media narratives and audiences, including construction, </a:t>
            </a:r>
          </a:p>
          <a:p>
            <a:r>
              <a:rPr lang="en-US" dirty="0"/>
              <a:t>engagement, consumption and reading </a:t>
            </a:r>
          </a:p>
          <a:p>
            <a:r>
              <a:rPr lang="en-US" dirty="0"/>
              <a:t>analysis and/or discussion of the relationships between media narratives, ideologies and </a:t>
            </a:r>
          </a:p>
          <a:p>
            <a:r>
              <a:rPr lang="en-US" dirty="0"/>
              <a:t>institutional contexts </a:t>
            </a:r>
          </a:p>
          <a:p>
            <a:r>
              <a:rPr lang="en-US" dirty="0"/>
              <a:t>use of appropriate media language </a:t>
            </a:r>
          </a:p>
          <a:p>
            <a:endParaRPr lang="en-US" dirty="0"/>
          </a:p>
        </p:txBody>
      </p:sp>
    </p:spTree>
    <p:extLst>
      <p:ext uri="{BB962C8B-B14F-4D97-AF65-F5344CB8AC3E}">
        <p14:creationId xmlns:p14="http://schemas.microsoft.com/office/powerpoint/2010/main" val="546007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CRITERIA </a:t>
            </a:r>
            <a:endParaRPr lang="en-US" dirty="0"/>
          </a:p>
        </p:txBody>
      </p:sp>
      <p:sp>
        <p:nvSpPr>
          <p:cNvPr id="3" name="Content Placeholder 2"/>
          <p:cNvSpPr>
            <a:spLocks noGrp="1"/>
          </p:cNvSpPr>
          <p:nvPr>
            <p:ph idx="1"/>
          </p:nvPr>
        </p:nvSpPr>
        <p:spPr>
          <a:xfrm>
            <a:off x="1104293" y="1636230"/>
            <a:ext cx="8946541" cy="4195481"/>
          </a:xfrm>
        </p:spPr>
        <p:txBody>
          <a:bodyPr/>
          <a:lstStyle/>
          <a:p>
            <a:r>
              <a:rPr lang="en-US" dirty="0"/>
              <a:t>The extended-answer question in Section B relating to Unit 4, Area of study 2 will be assessed against the following criteria, as appropriate</a:t>
            </a:r>
            <a:r>
              <a:rPr lang="en-US" dirty="0" smtClean="0"/>
              <a:t>:</a:t>
            </a:r>
          </a:p>
          <a:p>
            <a:r>
              <a:rPr lang="en-US" dirty="0" smtClean="0"/>
              <a:t> </a:t>
            </a:r>
            <a:endParaRPr lang="en-US" dirty="0"/>
          </a:p>
          <a:p>
            <a:pPr lvl="1"/>
            <a:r>
              <a:rPr lang="en-US" dirty="0"/>
              <a:t>analysis and/or discussion of the relationships between the media and its audience </a:t>
            </a:r>
          </a:p>
          <a:p>
            <a:pPr lvl="1"/>
            <a:r>
              <a:rPr lang="en-US" dirty="0"/>
              <a:t>discussion of influences on and by the media and its audience </a:t>
            </a:r>
          </a:p>
          <a:p>
            <a:pPr lvl="1"/>
            <a:r>
              <a:rPr lang="en-US" dirty="0"/>
              <a:t>analysis and/or evaluation of issues and/or challenges in the media </a:t>
            </a:r>
          </a:p>
          <a:p>
            <a:pPr lvl="1"/>
            <a:r>
              <a:rPr lang="en-US" dirty="0"/>
              <a:t>use of media language </a:t>
            </a:r>
          </a:p>
          <a:p>
            <a:endParaRPr lang="en-US" dirty="0"/>
          </a:p>
        </p:txBody>
      </p:sp>
    </p:spTree>
    <p:extLst>
      <p:ext uri="{BB962C8B-B14F-4D97-AF65-F5344CB8AC3E}">
        <p14:creationId xmlns:p14="http://schemas.microsoft.com/office/powerpoint/2010/main" val="54389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Preparing for the exam</a:t>
            </a:r>
            <a:endParaRPr lang="en-US" dirty="0"/>
          </a:p>
        </p:txBody>
      </p:sp>
      <p:sp>
        <p:nvSpPr>
          <p:cNvPr id="3" name="Content Placeholder 2"/>
          <p:cNvSpPr>
            <a:spLocks noGrp="1"/>
          </p:cNvSpPr>
          <p:nvPr>
            <p:ph idx="1"/>
          </p:nvPr>
        </p:nvSpPr>
        <p:spPr/>
        <p:txBody>
          <a:bodyPr/>
          <a:lstStyle/>
          <a:p>
            <a:endParaRPr lang="en-US" dirty="0" smtClean="0"/>
          </a:p>
          <a:p>
            <a:r>
              <a:rPr lang="en-US" dirty="0" smtClean="0"/>
              <a:t>Prepare </a:t>
            </a:r>
            <a:r>
              <a:rPr lang="mr-IN" dirty="0" smtClean="0"/>
              <a:t>–</a:t>
            </a:r>
            <a:r>
              <a:rPr lang="en-US" dirty="0" smtClean="0"/>
              <a:t> Practice </a:t>
            </a:r>
            <a:r>
              <a:rPr lang="mr-IN" dirty="0" smtClean="0"/>
              <a:t>–</a:t>
            </a:r>
            <a:r>
              <a:rPr lang="en-US" dirty="0" smtClean="0"/>
              <a:t> Refine </a:t>
            </a:r>
          </a:p>
          <a:p>
            <a:endParaRPr lang="en-US" dirty="0"/>
          </a:p>
          <a:p>
            <a:r>
              <a:rPr lang="en-US" dirty="0" smtClean="0"/>
              <a:t>Review all  coursework from  Narrative and Ideology  Media Production Design Media Production </a:t>
            </a:r>
            <a:r>
              <a:rPr lang="en-US" dirty="0"/>
              <a:t>Agency and Control </a:t>
            </a:r>
            <a:endParaRPr lang="en-US" dirty="0" smtClean="0"/>
          </a:p>
          <a:p>
            <a:endParaRPr lang="en-US" dirty="0"/>
          </a:p>
          <a:p>
            <a:r>
              <a:rPr lang="en-US" dirty="0" smtClean="0"/>
              <a:t>Review narrative texts   again  </a:t>
            </a:r>
          </a:p>
          <a:p>
            <a:endParaRPr lang="en-US" dirty="0"/>
          </a:p>
          <a:p>
            <a:r>
              <a:rPr lang="en-US" dirty="0" smtClean="0"/>
              <a:t>Review case study samples from Agency and Control </a:t>
            </a:r>
            <a:endParaRPr lang="en-US" dirty="0"/>
          </a:p>
        </p:txBody>
      </p:sp>
    </p:spTree>
    <p:extLst>
      <p:ext uri="{BB962C8B-B14F-4D97-AF65-F5344CB8AC3E}">
        <p14:creationId xmlns:p14="http://schemas.microsoft.com/office/powerpoint/2010/main" val="1484727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the exam </a:t>
            </a:r>
            <a:endParaRPr lang="en-US" dirty="0"/>
          </a:p>
        </p:txBody>
      </p:sp>
      <p:sp>
        <p:nvSpPr>
          <p:cNvPr id="3" name="Content Placeholder 2"/>
          <p:cNvSpPr>
            <a:spLocks noGrp="1"/>
          </p:cNvSpPr>
          <p:nvPr>
            <p:ph idx="1"/>
          </p:nvPr>
        </p:nvSpPr>
        <p:spPr/>
        <p:txBody>
          <a:bodyPr/>
          <a:lstStyle/>
          <a:p>
            <a:r>
              <a:rPr lang="en-AU" dirty="0" smtClean="0"/>
              <a:t>Familiarise yourself with the  nature and conditions of the exam </a:t>
            </a:r>
          </a:p>
          <a:p>
            <a:endParaRPr lang="en-AU" dirty="0"/>
          </a:p>
          <a:p>
            <a:r>
              <a:rPr lang="en-AU" dirty="0" smtClean="0"/>
              <a:t>Complete Practice exams  VCAA   ATOM   Insight </a:t>
            </a:r>
          </a:p>
          <a:p>
            <a:endParaRPr lang="en-AU" dirty="0"/>
          </a:p>
          <a:p>
            <a:r>
              <a:rPr lang="en-AU" dirty="0" smtClean="0"/>
              <a:t>Maintain a consistent study plan  for Media during study revision and  the exam period </a:t>
            </a:r>
          </a:p>
          <a:p>
            <a:endParaRPr lang="en-AU" dirty="0" smtClean="0"/>
          </a:p>
          <a:p>
            <a:r>
              <a:rPr lang="en-AU" dirty="0" smtClean="0"/>
              <a:t>Avoid leaving  Media ( one of the later scheduled exams ) until the last to prepare for </a:t>
            </a:r>
          </a:p>
          <a:p>
            <a:endParaRPr lang="en-US" dirty="0"/>
          </a:p>
        </p:txBody>
      </p:sp>
    </p:spTree>
    <p:extLst>
      <p:ext uri="{BB962C8B-B14F-4D97-AF65-F5344CB8AC3E}">
        <p14:creationId xmlns:p14="http://schemas.microsoft.com/office/powerpoint/2010/main" val="8285693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126</TotalTime>
  <Words>2817</Words>
  <Application>Microsoft Macintosh PowerPoint</Application>
  <PresentationFormat>Widescreen</PresentationFormat>
  <Paragraphs>196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Century Gothic</vt:lpstr>
      <vt:lpstr>Mangal</vt:lpstr>
      <vt:lpstr>Wingdings 3</vt:lpstr>
      <vt:lpstr>Arial</vt:lpstr>
      <vt:lpstr>Ion</vt:lpstr>
      <vt:lpstr>VCE MEDIA EXAM </vt:lpstr>
      <vt:lpstr>                   INSTRUCTIONS </vt:lpstr>
      <vt:lpstr>                    INSTRUCTIONS </vt:lpstr>
      <vt:lpstr>                    FORMAT </vt:lpstr>
      <vt:lpstr>                     FORMAT</vt:lpstr>
      <vt:lpstr>                     CRITERIA</vt:lpstr>
      <vt:lpstr>                         CRITERIA </vt:lpstr>
      <vt:lpstr>  Preparing for the exam</vt:lpstr>
      <vt:lpstr>Preparing for the exam </vt:lpstr>
      <vt:lpstr>    Key knowledge and Skills </vt:lpstr>
      <vt:lpstr>Narrative and Ideology  key knowledge &amp; skills</vt:lpstr>
      <vt:lpstr>Media Production Development key Knowledge and skills</vt:lpstr>
      <vt:lpstr>Media Production Design  key knowledge and skills </vt:lpstr>
      <vt:lpstr>Media Production key knowledge and skills </vt:lpstr>
      <vt:lpstr>Agency and Control key knowledge and skills </vt:lpstr>
      <vt:lpstr>Cross study specifications </vt:lpstr>
      <vt:lpstr>Cross Study Specifications </vt:lpstr>
      <vt:lpstr>Cross study specifications </vt:lpstr>
      <vt:lpstr>Cross study specifications </vt:lpstr>
      <vt:lpstr>Cross Study specifications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VCE MEDIA EXAM </dc:title>
  <dc:creator>Microsoft Office User</dc:creator>
  <cp:lastModifiedBy>Microsoft Office User</cp:lastModifiedBy>
  <cp:revision>17</cp:revision>
  <dcterms:created xsi:type="dcterms:W3CDTF">2018-10-07T22:37:08Z</dcterms:created>
  <dcterms:modified xsi:type="dcterms:W3CDTF">2018-10-08T00:43:44Z</dcterms:modified>
</cp:coreProperties>
</file>