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56" r:id="rId2"/>
    <p:sldId id="257" r:id="rId3"/>
    <p:sldId id="258" r:id="rId4"/>
    <p:sldId id="259" r:id="rId5"/>
    <p:sldId id="260" r:id="rId6"/>
    <p:sldId id="270" r:id="rId7"/>
    <p:sldId id="278" r:id="rId8"/>
    <p:sldId id="261" r:id="rId9"/>
    <p:sldId id="262" r:id="rId10"/>
    <p:sldId id="275" r:id="rId11"/>
    <p:sldId id="274" r:id="rId12"/>
    <p:sldId id="263" r:id="rId13"/>
    <p:sldId id="272" r:id="rId14"/>
    <p:sldId id="264" r:id="rId15"/>
    <p:sldId id="265" r:id="rId16"/>
    <p:sldId id="266" r:id="rId17"/>
    <p:sldId id="273" r:id="rId18"/>
    <p:sldId id="267" r:id="rId19"/>
    <p:sldId id="276" r:id="rId20"/>
    <p:sldId id="268" r:id="rId21"/>
    <p:sldId id="269"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snapToGrid="0">
      <p:cViewPr varScale="1">
        <p:scale>
          <a:sx n="106" d="100"/>
          <a:sy n="106" d="100"/>
        </p:scale>
        <p:origin x="1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700B27-DE4C-4B9E-BB11-B9027034A00F}" type="datetimeFigureOut">
              <a:rPr lang="en-US" smtClean="0"/>
              <a:pPr/>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539945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034835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15376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E0D914D-B099-4142-A885-11F276715148}"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350908220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868028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147335C-0450-40D7-8612-B3203BED4F28}" type="datetimeFigureOut">
              <a:rPr lang="en-US" smtClean="0"/>
              <a:t>1/31/2023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10643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246A105-2A1C-4284-B4EA-07CF89B1A393}" type="datetimeFigureOut">
              <a:rPr lang="en-US" smtClean="0"/>
              <a:t>1/31/2023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62186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897953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36570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5C51FCE-E4BB-4680-8E50-3C0E348D2609}"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83591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47445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787743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smtClean="0"/>
              <a:t>1/31/2023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17140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6CB97F8-6CEB-469B-AFCC-889F2A2B1D5A}" type="datetimeFigureOut">
              <a:rPr lang="en-US" smtClean="0"/>
              <a:t>1/31/2023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9853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FA9179F-009E-4FA5-B091-7EBB82A185BD}" type="datetimeFigureOut">
              <a:rPr lang="en-US" smtClean="0"/>
              <a:t>1/31/2023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00246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8E665CEB-0076-4E37-B880-BCEA9784DE0A}" type="datetimeFigureOut">
              <a:rPr lang="en-US" smtClean="0"/>
              <a:t>1/31/2023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82689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40608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E0D914D-B099-4142-A885-11F276715148}" type="datetimeFigureOut">
              <a:rPr lang="en-US" smtClean="0"/>
              <a:t>1/31/2023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490443715"/>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aHun58mz3vI"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aHun58mz3vI?feature=oembed" TargetMode="External"/><Relationship Id="rId4" Type="http://schemas.openxmlformats.org/officeDocument/2006/relationships/hyperlink" Target="https://www.youtube.com/watch?v=aHun58mz3vI"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manganmedia.com/representation-practical-task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Picture 4" descr="Stack of magazines">
            <a:extLst>
              <a:ext uri="{FF2B5EF4-FFF2-40B4-BE49-F238E27FC236}">
                <a16:creationId xmlns:a16="http://schemas.microsoft.com/office/drawing/2014/main" id="{93279B07-DF9C-451A-BA57-B9B985EBB80B}"/>
              </a:ext>
            </a:extLst>
          </p:cNvPr>
          <p:cNvPicPr>
            <a:picLocks noChangeAspect="1"/>
          </p:cNvPicPr>
          <p:nvPr/>
        </p:nvPicPr>
        <p:blipFill rotWithShape="1">
          <a:blip r:embed="rId3">
            <a:duotone>
              <a:prstClr val="black"/>
              <a:schemeClr val="accent5">
                <a:tint val="45000"/>
                <a:satMod val="400000"/>
              </a:schemeClr>
            </a:duotone>
            <a:alphaModFix amt="25000"/>
          </a:blip>
          <a:srcRect t="5407" b="10323"/>
          <a:stretch/>
        </p:blipFill>
        <p:spPr>
          <a:xfrm>
            <a:off x="20" y="10"/>
            <a:ext cx="12191980" cy="6857990"/>
          </a:xfrm>
          <a:prstGeom prst="rect">
            <a:avLst/>
          </a:prstGeom>
        </p:spPr>
      </p:pic>
      <p:sp>
        <p:nvSpPr>
          <p:cNvPr id="2" name="Title 1">
            <a:extLst>
              <a:ext uri="{FF2B5EF4-FFF2-40B4-BE49-F238E27FC236}">
                <a16:creationId xmlns:a16="http://schemas.microsoft.com/office/drawing/2014/main" id="{4B751471-A6B1-4BB9-8FF8-A5F2EEDA7867}"/>
              </a:ext>
            </a:extLst>
          </p:cNvPr>
          <p:cNvSpPr>
            <a:spLocks noGrp="1"/>
          </p:cNvSpPr>
          <p:nvPr>
            <p:ph type="ctrTitle"/>
          </p:nvPr>
        </p:nvSpPr>
        <p:spPr>
          <a:xfrm>
            <a:off x="1154955" y="1447800"/>
            <a:ext cx="8825658" cy="3329581"/>
          </a:xfrm>
        </p:spPr>
        <p:txBody>
          <a:bodyPr>
            <a:normAutofit/>
          </a:bodyPr>
          <a:lstStyle/>
          <a:p>
            <a:r>
              <a:rPr lang="en-AU" dirty="0"/>
              <a:t>Media Representation</a:t>
            </a:r>
          </a:p>
        </p:txBody>
      </p:sp>
      <p:sp>
        <p:nvSpPr>
          <p:cNvPr id="3" name="Subtitle 2">
            <a:extLst>
              <a:ext uri="{FF2B5EF4-FFF2-40B4-BE49-F238E27FC236}">
                <a16:creationId xmlns:a16="http://schemas.microsoft.com/office/drawing/2014/main" id="{A9910B66-654E-460B-8B4B-6FF0B6DC55FB}"/>
              </a:ext>
            </a:extLst>
          </p:cNvPr>
          <p:cNvSpPr>
            <a:spLocks noGrp="1"/>
          </p:cNvSpPr>
          <p:nvPr>
            <p:ph type="subTitle" idx="1"/>
          </p:nvPr>
        </p:nvSpPr>
        <p:spPr>
          <a:xfrm>
            <a:off x="1154955" y="4777380"/>
            <a:ext cx="8825658" cy="861420"/>
          </a:xfrm>
        </p:spPr>
        <p:txBody>
          <a:bodyPr>
            <a:normAutofit/>
          </a:bodyPr>
          <a:lstStyle/>
          <a:p>
            <a:r>
              <a:rPr lang="en-AU" dirty="0"/>
              <a:t>Year 11 Unit One </a:t>
            </a:r>
          </a:p>
        </p:txBody>
      </p:sp>
      <p:sp>
        <p:nvSpPr>
          <p:cNvPr id="9" name="Rectangle 8">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79186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6CDBA-8BCB-9F49-BA96-189025282D25}"/>
              </a:ext>
            </a:extLst>
          </p:cNvPr>
          <p:cNvSpPr>
            <a:spLocks noGrp="1"/>
          </p:cNvSpPr>
          <p:nvPr>
            <p:ph type="title"/>
          </p:nvPr>
        </p:nvSpPr>
        <p:spPr/>
        <p:txBody>
          <a:bodyPr/>
          <a:lstStyle/>
          <a:p>
            <a:r>
              <a:rPr lang="en-US" dirty="0"/>
              <a:t>Conventions</a:t>
            </a:r>
          </a:p>
        </p:txBody>
      </p:sp>
      <p:sp>
        <p:nvSpPr>
          <p:cNvPr id="3" name="Content Placeholder 2">
            <a:extLst>
              <a:ext uri="{FF2B5EF4-FFF2-40B4-BE49-F238E27FC236}">
                <a16:creationId xmlns:a16="http://schemas.microsoft.com/office/drawing/2014/main" id="{8A4963AC-AF55-7D44-8981-1DFC2C329DF2}"/>
              </a:ext>
            </a:extLst>
          </p:cNvPr>
          <p:cNvSpPr>
            <a:spLocks noGrp="1"/>
          </p:cNvSpPr>
          <p:nvPr>
            <p:ph idx="1"/>
          </p:nvPr>
        </p:nvSpPr>
        <p:spPr/>
        <p:txBody>
          <a:bodyPr/>
          <a:lstStyle/>
          <a:p>
            <a:pPr algn="just"/>
            <a:r>
              <a:rPr lang="en-AU" dirty="0"/>
              <a:t>Here is a good definition to help solidify your understanding of the concept: “As a type of film or television develops, filmmakers and directors find certain techniques that become useful or effective in creating texts. These techniques get used again and again, and eventually they are associated with and are used to define certain types of texts. The techniques then become known as conventions.”</a:t>
            </a:r>
          </a:p>
          <a:p>
            <a:pPr algn="just"/>
            <a:r>
              <a:rPr lang="en-AU" dirty="0"/>
              <a:t>In this </a:t>
            </a:r>
            <a:r>
              <a:rPr lang="en-AU" dirty="0">
                <a:hlinkClick r:id="rId2"/>
              </a:rPr>
              <a:t>segment</a:t>
            </a:r>
            <a:r>
              <a:rPr lang="en-AU" dirty="0"/>
              <a:t>, Charlie Brooker points out the conventions of television news. Conventions often lend themselves to parody because, although we have a deep understanding of how media texts are organised, we often don’t think consciously about the conventions of media texts</a:t>
            </a:r>
          </a:p>
          <a:p>
            <a:endParaRPr lang="en-US" dirty="0"/>
          </a:p>
        </p:txBody>
      </p:sp>
    </p:spTree>
    <p:extLst>
      <p:ext uri="{BB962C8B-B14F-4D97-AF65-F5344CB8AC3E}">
        <p14:creationId xmlns:p14="http://schemas.microsoft.com/office/powerpoint/2010/main" val="3540790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descr="Charlie Brooker's How to Report the News - Newswipe - BBC Four">
            <a:hlinkClick r:id="" action="ppaction://media"/>
            <a:extLst>
              <a:ext uri="{FF2B5EF4-FFF2-40B4-BE49-F238E27FC236}">
                <a16:creationId xmlns:a16="http://schemas.microsoft.com/office/drawing/2014/main" id="{C5FA4282-3A55-C542-A181-C08062414BAC}"/>
              </a:ext>
            </a:extLst>
          </p:cNvPr>
          <p:cNvPicPr>
            <a:picLocks noGrp="1" noRot="1" noChangeAspect="1"/>
          </p:cNvPicPr>
          <p:nvPr>
            <p:ph idx="1"/>
            <a:videoFile r:link="rId1"/>
          </p:nvPr>
        </p:nvPicPr>
        <p:blipFill>
          <a:blip r:embed="rId3"/>
          <a:stretch>
            <a:fillRect/>
          </a:stretch>
        </p:blipFill>
        <p:spPr>
          <a:xfrm>
            <a:off x="1305672" y="559420"/>
            <a:ext cx="8883789" cy="5019207"/>
          </a:xfrm>
          <a:prstGeom prst="rect">
            <a:avLst/>
          </a:prstGeom>
        </p:spPr>
      </p:pic>
      <p:sp>
        <p:nvSpPr>
          <p:cNvPr id="6" name="TextBox 5">
            <a:extLst>
              <a:ext uri="{FF2B5EF4-FFF2-40B4-BE49-F238E27FC236}">
                <a16:creationId xmlns:a16="http://schemas.microsoft.com/office/drawing/2014/main" id="{C799E61A-CC23-8F4C-96C0-0F7B4CC8BF5B}"/>
              </a:ext>
            </a:extLst>
          </p:cNvPr>
          <p:cNvSpPr txBox="1"/>
          <p:nvPr/>
        </p:nvSpPr>
        <p:spPr>
          <a:xfrm>
            <a:off x="1305672" y="5929248"/>
            <a:ext cx="8649325" cy="646331"/>
          </a:xfrm>
          <a:prstGeom prst="rect">
            <a:avLst/>
          </a:prstGeom>
          <a:noFill/>
        </p:spPr>
        <p:txBody>
          <a:bodyPr wrap="square" rtlCol="0">
            <a:spAutoFit/>
          </a:bodyPr>
          <a:lstStyle/>
          <a:p>
            <a:r>
              <a:rPr lang="en-US" dirty="0">
                <a:hlinkClick r:id="rId4"/>
              </a:rPr>
              <a:t>https://www.youtube.com/watch?v=aHun58mz3vI</a:t>
            </a:r>
            <a:endParaRPr lang="en-US" dirty="0"/>
          </a:p>
          <a:p>
            <a:endParaRPr lang="en-US" dirty="0"/>
          </a:p>
        </p:txBody>
      </p:sp>
    </p:spTree>
    <p:extLst>
      <p:ext uri="{BB962C8B-B14F-4D97-AF65-F5344CB8AC3E}">
        <p14:creationId xmlns:p14="http://schemas.microsoft.com/office/powerpoint/2010/main" val="419222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8056F-8D66-4901-906F-392F0C07267E}"/>
              </a:ext>
            </a:extLst>
          </p:cNvPr>
          <p:cNvSpPr>
            <a:spLocks noGrp="1"/>
          </p:cNvSpPr>
          <p:nvPr>
            <p:ph type="title"/>
          </p:nvPr>
        </p:nvSpPr>
        <p:spPr/>
        <p:txBody>
          <a:bodyPr/>
          <a:lstStyle/>
          <a:p>
            <a:r>
              <a:rPr lang="en-AU"/>
              <a:t>Codes and Conventions</a:t>
            </a:r>
          </a:p>
        </p:txBody>
      </p:sp>
      <p:sp>
        <p:nvSpPr>
          <p:cNvPr id="3" name="Content Placeholder 2">
            <a:extLst>
              <a:ext uri="{FF2B5EF4-FFF2-40B4-BE49-F238E27FC236}">
                <a16:creationId xmlns:a16="http://schemas.microsoft.com/office/drawing/2014/main" id="{C2407944-FA78-4AC1-BAAC-DAE8993A2B17}"/>
              </a:ext>
            </a:extLst>
          </p:cNvPr>
          <p:cNvSpPr>
            <a:spLocks noGrp="1"/>
          </p:cNvSpPr>
          <p:nvPr>
            <p:ph idx="1"/>
          </p:nvPr>
        </p:nvSpPr>
        <p:spPr/>
        <p:txBody>
          <a:bodyPr>
            <a:normAutofit fontScale="92500" lnSpcReduction="10000"/>
          </a:bodyPr>
          <a:lstStyle/>
          <a:p>
            <a:r>
              <a:rPr lang="en-AU" dirty="0"/>
              <a:t>Using media codes the structure of a story , its characters and genre can be communicated through common conventions , as can the way the audience understands the effect of specific events  or the way time passes in a story</a:t>
            </a:r>
          </a:p>
          <a:p>
            <a:endParaRPr lang="en-AU" dirty="0"/>
          </a:p>
          <a:p>
            <a:r>
              <a:rPr lang="en-AU" dirty="0"/>
              <a:t>An understanding of conventions dictates how codes are used in order to create meaning. By using conventions an author ensures that the representation they make is understood by the intended audience as they are used to , and expecting , certain events and behaviours.</a:t>
            </a:r>
          </a:p>
          <a:p>
            <a:r>
              <a:rPr lang="en-AU" dirty="0" err="1"/>
              <a:t>E.g</a:t>
            </a:r>
            <a:r>
              <a:rPr lang="en-AU" dirty="0"/>
              <a:t> – we arrange our letters into understood words , sentences and paragraphs to create meaning . If we misspell a word or don’t construct a sentence correctly meaning can be lost – This is the same with representations – if an author doesn’t construct it in an understood way , it can be difficult for audiences to understand what is meant </a:t>
            </a:r>
          </a:p>
          <a:p>
            <a:endParaRPr lang="en-AU" dirty="0"/>
          </a:p>
          <a:p>
            <a:endParaRPr lang="en-AU" dirty="0"/>
          </a:p>
          <a:p>
            <a:endParaRPr lang="en-AU" dirty="0"/>
          </a:p>
        </p:txBody>
      </p:sp>
    </p:spTree>
    <p:extLst>
      <p:ext uri="{BB962C8B-B14F-4D97-AF65-F5344CB8AC3E}">
        <p14:creationId xmlns:p14="http://schemas.microsoft.com/office/powerpoint/2010/main" val="1454112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qr code&#10;&#10;Description automatically generated">
            <a:extLst>
              <a:ext uri="{FF2B5EF4-FFF2-40B4-BE49-F238E27FC236}">
                <a16:creationId xmlns:a16="http://schemas.microsoft.com/office/drawing/2014/main" id="{8A0C5E44-0997-FC47-B73F-85B284996EAA}"/>
              </a:ext>
            </a:extLst>
          </p:cNvPr>
          <p:cNvPicPr>
            <a:picLocks noGrp="1" noChangeAspect="1"/>
          </p:cNvPicPr>
          <p:nvPr>
            <p:ph idx="1"/>
          </p:nvPr>
        </p:nvPicPr>
        <p:blipFill>
          <a:blip r:embed="rId2"/>
          <a:stretch>
            <a:fillRect/>
          </a:stretch>
        </p:blipFill>
        <p:spPr>
          <a:xfrm>
            <a:off x="2008682" y="521289"/>
            <a:ext cx="7300210" cy="5815422"/>
          </a:xfrm>
        </p:spPr>
      </p:pic>
    </p:spTree>
    <p:extLst>
      <p:ext uri="{BB962C8B-B14F-4D97-AF65-F5344CB8AC3E}">
        <p14:creationId xmlns:p14="http://schemas.microsoft.com/office/powerpoint/2010/main" val="499395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19A12-94EF-4432-948B-D12CBBE7762E}"/>
              </a:ext>
            </a:extLst>
          </p:cNvPr>
          <p:cNvSpPr>
            <a:spLocks noGrp="1"/>
          </p:cNvSpPr>
          <p:nvPr>
            <p:ph type="title"/>
          </p:nvPr>
        </p:nvSpPr>
        <p:spPr/>
        <p:txBody>
          <a:bodyPr/>
          <a:lstStyle/>
          <a:p>
            <a:r>
              <a:rPr lang="en-AU"/>
              <a:t>Symbolic Codes</a:t>
            </a:r>
          </a:p>
        </p:txBody>
      </p:sp>
      <p:sp>
        <p:nvSpPr>
          <p:cNvPr id="3" name="Content Placeholder 2">
            <a:extLst>
              <a:ext uri="{FF2B5EF4-FFF2-40B4-BE49-F238E27FC236}">
                <a16:creationId xmlns:a16="http://schemas.microsoft.com/office/drawing/2014/main" id="{F5B587B2-986B-46B5-9104-A013B8D902D9}"/>
              </a:ext>
            </a:extLst>
          </p:cNvPr>
          <p:cNvSpPr>
            <a:spLocks noGrp="1"/>
          </p:cNvSpPr>
          <p:nvPr>
            <p:ph idx="1"/>
          </p:nvPr>
        </p:nvSpPr>
        <p:spPr>
          <a:xfrm>
            <a:off x="1104293" y="1321790"/>
            <a:ext cx="8946541" cy="5083492"/>
          </a:xfrm>
        </p:spPr>
        <p:txBody>
          <a:bodyPr/>
          <a:lstStyle/>
          <a:p>
            <a:r>
              <a:rPr lang="en-AU"/>
              <a:t>Symbolic codes are where a visual object or piece of audio possesses greater meaning than just the literal. Symbolic codes can be broken down into the following categories.</a:t>
            </a:r>
          </a:p>
          <a:p>
            <a:r>
              <a:rPr lang="en-AU"/>
              <a:t>Symbols carry meaning of which the audience needs prior understanding in order to interpret –otherwise these symbols are meaningless –Symbols like Mars( Male) Venus ( Female) , signs of the zodiac or peace or Mercedes Benz all require prior understanding as the symbols themselves don’t carry any suggestion of associated meaning – These symbols are reliant on the audience possessing additional information to create meaning </a:t>
            </a:r>
          </a:p>
          <a:p>
            <a:endParaRPr lang="en-AU"/>
          </a:p>
          <a:p>
            <a:endParaRPr lang="en-AU"/>
          </a:p>
          <a:p>
            <a:endParaRPr lang="en-AU"/>
          </a:p>
        </p:txBody>
      </p:sp>
      <p:pic>
        <p:nvPicPr>
          <p:cNvPr id="5" name="Picture 4" descr="A picture containing shape&#10;&#10;Description automatically generated">
            <a:extLst>
              <a:ext uri="{FF2B5EF4-FFF2-40B4-BE49-F238E27FC236}">
                <a16:creationId xmlns:a16="http://schemas.microsoft.com/office/drawing/2014/main" id="{CF45108A-0A87-6C4B-88DE-A86460E1D2BD}"/>
              </a:ext>
            </a:extLst>
          </p:cNvPr>
          <p:cNvPicPr>
            <a:picLocks noChangeAspect="1"/>
          </p:cNvPicPr>
          <p:nvPr/>
        </p:nvPicPr>
        <p:blipFill>
          <a:blip r:embed="rId2"/>
          <a:stretch>
            <a:fillRect/>
          </a:stretch>
        </p:blipFill>
        <p:spPr>
          <a:xfrm>
            <a:off x="1538573" y="4690990"/>
            <a:ext cx="1429479" cy="1429479"/>
          </a:xfrm>
          <a:prstGeom prst="rect">
            <a:avLst/>
          </a:prstGeom>
        </p:spPr>
      </p:pic>
      <p:pic>
        <p:nvPicPr>
          <p:cNvPr id="7" name="Picture 6" descr="Icon&#10;&#10;Description automatically generated">
            <a:extLst>
              <a:ext uri="{FF2B5EF4-FFF2-40B4-BE49-F238E27FC236}">
                <a16:creationId xmlns:a16="http://schemas.microsoft.com/office/drawing/2014/main" id="{948EFF5D-0C43-0448-948C-D183EAE447CB}"/>
              </a:ext>
            </a:extLst>
          </p:cNvPr>
          <p:cNvPicPr>
            <a:picLocks noChangeAspect="1"/>
          </p:cNvPicPr>
          <p:nvPr/>
        </p:nvPicPr>
        <p:blipFill>
          <a:blip r:embed="rId3"/>
          <a:stretch>
            <a:fillRect/>
          </a:stretch>
        </p:blipFill>
        <p:spPr>
          <a:xfrm>
            <a:off x="3426234" y="4709965"/>
            <a:ext cx="1580481" cy="1410504"/>
          </a:xfrm>
          <a:prstGeom prst="rect">
            <a:avLst/>
          </a:prstGeom>
        </p:spPr>
      </p:pic>
      <p:pic>
        <p:nvPicPr>
          <p:cNvPr id="9" name="Picture 8" descr="Icon&#10;&#10;Description automatically generated">
            <a:extLst>
              <a:ext uri="{FF2B5EF4-FFF2-40B4-BE49-F238E27FC236}">
                <a16:creationId xmlns:a16="http://schemas.microsoft.com/office/drawing/2014/main" id="{8ED4ADEF-C714-3F4B-AD9D-8566E404ACB8}"/>
              </a:ext>
            </a:extLst>
          </p:cNvPr>
          <p:cNvPicPr>
            <a:picLocks noChangeAspect="1"/>
          </p:cNvPicPr>
          <p:nvPr/>
        </p:nvPicPr>
        <p:blipFill>
          <a:blip r:embed="rId4"/>
          <a:stretch>
            <a:fillRect/>
          </a:stretch>
        </p:blipFill>
        <p:spPr>
          <a:xfrm>
            <a:off x="7185287" y="4440164"/>
            <a:ext cx="1248497" cy="1680305"/>
          </a:xfrm>
          <a:prstGeom prst="rect">
            <a:avLst/>
          </a:prstGeom>
        </p:spPr>
      </p:pic>
    </p:spTree>
    <p:extLst>
      <p:ext uri="{BB962C8B-B14F-4D97-AF65-F5344CB8AC3E}">
        <p14:creationId xmlns:p14="http://schemas.microsoft.com/office/powerpoint/2010/main" val="231871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58F29-2666-487A-8770-1FB0D8050735}"/>
              </a:ext>
            </a:extLst>
          </p:cNvPr>
          <p:cNvSpPr>
            <a:spLocks noGrp="1"/>
          </p:cNvSpPr>
          <p:nvPr>
            <p:ph type="title"/>
          </p:nvPr>
        </p:nvSpPr>
        <p:spPr/>
        <p:txBody>
          <a:bodyPr/>
          <a:lstStyle/>
          <a:p>
            <a:r>
              <a:rPr lang="en-AU"/>
              <a:t>Symbolic codes </a:t>
            </a:r>
          </a:p>
        </p:txBody>
      </p:sp>
      <p:sp>
        <p:nvSpPr>
          <p:cNvPr id="3" name="Content Placeholder 2">
            <a:extLst>
              <a:ext uri="{FF2B5EF4-FFF2-40B4-BE49-F238E27FC236}">
                <a16:creationId xmlns:a16="http://schemas.microsoft.com/office/drawing/2014/main" id="{8969A1FF-463B-4335-901B-7897F1391A89}"/>
              </a:ext>
            </a:extLst>
          </p:cNvPr>
          <p:cNvSpPr>
            <a:spLocks noGrp="1"/>
          </p:cNvSpPr>
          <p:nvPr>
            <p:ph idx="1"/>
          </p:nvPr>
        </p:nvSpPr>
        <p:spPr>
          <a:xfrm>
            <a:off x="1104293" y="1513272"/>
            <a:ext cx="8946541" cy="4195481"/>
          </a:xfrm>
        </p:spPr>
        <p:txBody>
          <a:bodyPr/>
          <a:lstStyle/>
          <a:p>
            <a:r>
              <a:rPr lang="en-AU"/>
              <a:t>Iconic signs – are pictographs that are the </a:t>
            </a:r>
            <a:r>
              <a:rPr lang="en-AU" err="1"/>
              <a:t>nost</a:t>
            </a:r>
            <a:r>
              <a:rPr lang="en-AU"/>
              <a:t> basic representation of the original object. As these don’t rely on any additional information being possessed by the audience , they can be interpreted without prior knowledge </a:t>
            </a:r>
          </a:p>
          <a:p>
            <a:r>
              <a:rPr lang="en-AU"/>
              <a:t>For example the male/female figures on toilet doors to indicate the gender don’t require specialist knowledge to decipher their meaning. Similarly with speed humps or other traffic signs , iconic signs can be decoded without prior knowledge being needed</a:t>
            </a:r>
          </a:p>
        </p:txBody>
      </p:sp>
      <p:pic>
        <p:nvPicPr>
          <p:cNvPr id="5" name="Picture 4" descr="Text, icon&#10;&#10;Description automatically generated">
            <a:extLst>
              <a:ext uri="{FF2B5EF4-FFF2-40B4-BE49-F238E27FC236}">
                <a16:creationId xmlns:a16="http://schemas.microsoft.com/office/drawing/2014/main" id="{1BAC4200-5622-B048-B8A4-3CC1BDBFE0CC}"/>
              </a:ext>
            </a:extLst>
          </p:cNvPr>
          <p:cNvPicPr>
            <a:picLocks noChangeAspect="1"/>
          </p:cNvPicPr>
          <p:nvPr/>
        </p:nvPicPr>
        <p:blipFill>
          <a:blip r:embed="rId2"/>
          <a:stretch>
            <a:fillRect/>
          </a:stretch>
        </p:blipFill>
        <p:spPr>
          <a:xfrm>
            <a:off x="1442700" y="4362763"/>
            <a:ext cx="3670300" cy="2209800"/>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C1E20979-7FEC-5B47-AA84-BE8EA525460F}"/>
              </a:ext>
            </a:extLst>
          </p:cNvPr>
          <p:cNvPicPr>
            <a:picLocks noChangeAspect="1"/>
          </p:cNvPicPr>
          <p:nvPr/>
        </p:nvPicPr>
        <p:blipFill>
          <a:blip r:embed="rId3"/>
          <a:stretch>
            <a:fillRect/>
          </a:stretch>
        </p:blipFill>
        <p:spPr>
          <a:xfrm>
            <a:off x="5571182" y="4392198"/>
            <a:ext cx="2180365" cy="2180365"/>
          </a:xfrm>
          <a:prstGeom prst="rect">
            <a:avLst/>
          </a:prstGeom>
        </p:spPr>
      </p:pic>
      <p:pic>
        <p:nvPicPr>
          <p:cNvPr id="11" name="Picture 10" descr="A picture containing text, drawing&#10;&#10;Description automatically generated">
            <a:extLst>
              <a:ext uri="{FF2B5EF4-FFF2-40B4-BE49-F238E27FC236}">
                <a16:creationId xmlns:a16="http://schemas.microsoft.com/office/drawing/2014/main" id="{60DCFE77-48B9-FA47-899E-76CFB983440B}"/>
              </a:ext>
            </a:extLst>
          </p:cNvPr>
          <p:cNvPicPr>
            <a:picLocks noChangeAspect="1"/>
          </p:cNvPicPr>
          <p:nvPr/>
        </p:nvPicPr>
        <p:blipFill>
          <a:blip r:embed="rId4"/>
          <a:stretch>
            <a:fillRect/>
          </a:stretch>
        </p:blipFill>
        <p:spPr>
          <a:xfrm>
            <a:off x="8474378" y="4362761"/>
            <a:ext cx="2209802" cy="2209802"/>
          </a:xfrm>
          <a:prstGeom prst="rect">
            <a:avLst/>
          </a:prstGeom>
        </p:spPr>
      </p:pic>
    </p:spTree>
    <p:extLst>
      <p:ext uri="{BB962C8B-B14F-4D97-AF65-F5344CB8AC3E}">
        <p14:creationId xmlns:p14="http://schemas.microsoft.com/office/powerpoint/2010/main" val="496084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F43E5194-DE0D-42EC-AA00-8656204200D7}"/>
              </a:ext>
            </a:extLst>
          </p:cNvPr>
          <p:cNvSpPr>
            <a:spLocks noGrp="1"/>
          </p:cNvSpPr>
          <p:nvPr>
            <p:ph type="title"/>
          </p:nvPr>
        </p:nvSpPr>
        <p:spPr>
          <a:xfrm>
            <a:off x="1103312" y="452718"/>
            <a:ext cx="8947522" cy="1400530"/>
          </a:xfrm>
        </p:spPr>
        <p:txBody>
          <a:bodyPr anchor="ctr">
            <a:normAutofit/>
          </a:bodyPr>
          <a:lstStyle/>
          <a:p>
            <a:r>
              <a:rPr lang="en-AU">
                <a:solidFill>
                  <a:srgbClr val="FFFFFF"/>
                </a:solidFill>
              </a:rPr>
              <a:t>Symbolic Codes </a:t>
            </a:r>
          </a:p>
        </p:txBody>
      </p:sp>
      <p:sp>
        <p:nvSpPr>
          <p:cNvPr id="3" name="Content Placeholder 2">
            <a:extLst>
              <a:ext uri="{FF2B5EF4-FFF2-40B4-BE49-F238E27FC236}">
                <a16:creationId xmlns:a16="http://schemas.microsoft.com/office/drawing/2014/main" id="{68F795B6-BAF3-4C19-A868-6A74E7A9FF7A}"/>
              </a:ext>
            </a:extLst>
          </p:cNvPr>
          <p:cNvSpPr>
            <a:spLocks noGrp="1"/>
          </p:cNvSpPr>
          <p:nvPr>
            <p:ph idx="1"/>
          </p:nvPr>
        </p:nvSpPr>
        <p:spPr>
          <a:xfrm>
            <a:off x="1103312" y="2763520"/>
            <a:ext cx="8946541" cy="3484879"/>
          </a:xfrm>
        </p:spPr>
        <p:txBody>
          <a:bodyPr>
            <a:normAutofit/>
          </a:bodyPr>
          <a:lstStyle/>
          <a:p>
            <a:r>
              <a:rPr lang="en-AU" dirty="0"/>
              <a:t>Index Signs – are the most common symbolic codes used in the construction of representations . Index signs refer back to the connotative meaning that society has for things such as objects, colours, expressions or clothing . </a:t>
            </a:r>
          </a:p>
          <a:p>
            <a:r>
              <a:rPr lang="en-AU" dirty="0"/>
              <a:t>For example a red rose is not just a coloured fragrant flower –it is also Western societies symbol of love and romance . Similarly if a character is wearing a baseball cap it may be to keep the sun off , but if it was worn backwards additional meaning is created to the character</a:t>
            </a:r>
          </a:p>
        </p:txBody>
      </p:sp>
    </p:spTree>
    <p:extLst>
      <p:ext uri="{BB962C8B-B14F-4D97-AF65-F5344CB8AC3E}">
        <p14:creationId xmlns:p14="http://schemas.microsoft.com/office/powerpoint/2010/main" val="1665970121"/>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wearing a hat and sunglasses&#10;&#10;Description automatically generated">
            <a:extLst>
              <a:ext uri="{FF2B5EF4-FFF2-40B4-BE49-F238E27FC236}">
                <a16:creationId xmlns:a16="http://schemas.microsoft.com/office/drawing/2014/main" id="{B9FD04F0-F485-DD44-89B9-EC6472651FB6}"/>
              </a:ext>
            </a:extLst>
          </p:cNvPr>
          <p:cNvPicPr>
            <a:picLocks noGrp="1" noChangeAspect="1"/>
          </p:cNvPicPr>
          <p:nvPr>
            <p:ph idx="1"/>
          </p:nvPr>
        </p:nvPicPr>
        <p:blipFill>
          <a:blip r:embed="rId2"/>
          <a:stretch>
            <a:fillRect/>
          </a:stretch>
        </p:blipFill>
        <p:spPr>
          <a:xfrm>
            <a:off x="613996" y="1297583"/>
            <a:ext cx="4262834" cy="4262834"/>
          </a:xfrm>
        </p:spPr>
      </p:pic>
      <p:pic>
        <p:nvPicPr>
          <p:cNvPr id="7" name="Picture 6" descr="A person wearing a hat&#10;&#10;Description automatically generated">
            <a:extLst>
              <a:ext uri="{FF2B5EF4-FFF2-40B4-BE49-F238E27FC236}">
                <a16:creationId xmlns:a16="http://schemas.microsoft.com/office/drawing/2014/main" id="{A0571D61-7A20-5945-8768-759780945452}"/>
              </a:ext>
            </a:extLst>
          </p:cNvPr>
          <p:cNvPicPr>
            <a:picLocks noChangeAspect="1"/>
          </p:cNvPicPr>
          <p:nvPr/>
        </p:nvPicPr>
        <p:blipFill>
          <a:blip r:embed="rId3"/>
          <a:stretch>
            <a:fillRect/>
          </a:stretch>
        </p:blipFill>
        <p:spPr>
          <a:xfrm>
            <a:off x="5455946" y="1297583"/>
            <a:ext cx="5015099" cy="4262834"/>
          </a:xfrm>
          <a:prstGeom prst="rect">
            <a:avLst/>
          </a:prstGeom>
        </p:spPr>
      </p:pic>
    </p:spTree>
    <p:extLst>
      <p:ext uri="{BB962C8B-B14F-4D97-AF65-F5344CB8AC3E}">
        <p14:creationId xmlns:p14="http://schemas.microsoft.com/office/powerpoint/2010/main" val="3507855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A657E-DF6F-4312-9FD8-5764C9405A14}"/>
              </a:ext>
            </a:extLst>
          </p:cNvPr>
          <p:cNvSpPr>
            <a:spLocks noGrp="1"/>
          </p:cNvSpPr>
          <p:nvPr>
            <p:ph type="title"/>
          </p:nvPr>
        </p:nvSpPr>
        <p:spPr/>
        <p:txBody>
          <a:bodyPr/>
          <a:lstStyle/>
          <a:p>
            <a:r>
              <a:rPr lang="en-AU"/>
              <a:t>Written Codes</a:t>
            </a:r>
          </a:p>
        </p:txBody>
      </p:sp>
      <p:sp>
        <p:nvSpPr>
          <p:cNvPr id="3" name="Content Placeholder 2">
            <a:extLst>
              <a:ext uri="{FF2B5EF4-FFF2-40B4-BE49-F238E27FC236}">
                <a16:creationId xmlns:a16="http://schemas.microsoft.com/office/drawing/2014/main" id="{A6C10C53-DB2B-4365-9D55-8EFBF9397C71}"/>
              </a:ext>
            </a:extLst>
          </p:cNvPr>
          <p:cNvSpPr>
            <a:spLocks noGrp="1"/>
          </p:cNvSpPr>
          <p:nvPr>
            <p:ph idx="1"/>
          </p:nvPr>
        </p:nvSpPr>
        <p:spPr/>
        <p:txBody>
          <a:bodyPr/>
          <a:lstStyle/>
          <a:p>
            <a:r>
              <a:rPr lang="en-AU"/>
              <a:t>As a society we respect the written word , written codes are incredibly powerful in anchoring the meaning of a representation through the use of text within the world of the representation (diegetic)</a:t>
            </a:r>
          </a:p>
          <a:p>
            <a:r>
              <a:rPr lang="en-AU"/>
              <a:t>By using written codes , an author can remove any confusion that may be caused through an element of the representation that could produce multiple meanings.  </a:t>
            </a:r>
          </a:p>
          <a:p>
            <a:endParaRPr lang="en-AU"/>
          </a:p>
          <a:p>
            <a:r>
              <a:rPr lang="en-AU"/>
              <a:t>In Television or movies text is often used at the beginning of a scene to indicate the time and location in which a scene is set . As an audience we do not question this , demonstrating the power of written codes</a:t>
            </a:r>
          </a:p>
        </p:txBody>
      </p:sp>
    </p:spTree>
    <p:extLst>
      <p:ext uri="{BB962C8B-B14F-4D97-AF65-F5344CB8AC3E}">
        <p14:creationId xmlns:p14="http://schemas.microsoft.com/office/powerpoint/2010/main" val="1362980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ogo&#10;&#10;Description automatically generated">
            <a:extLst>
              <a:ext uri="{FF2B5EF4-FFF2-40B4-BE49-F238E27FC236}">
                <a16:creationId xmlns:a16="http://schemas.microsoft.com/office/drawing/2014/main" id="{93A789BF-1950-1D4F-A61C-8986DB77DB5C}"/>
              </a:ext>
            </a:extLst>
          </p:cNvPr>
          <p:cNvPicPr>
            <a:picLocks noGrp="1" noChangeAspect="1"/>
          </p:cNvPicPr>
          <p:nvPr>
            <p:ph idx="1"/>
          </p:nvPr>
        </p:nvPicPr>
        <p:blipFill>
          <a:blip r:embed="rId2"/>
          <a:stretch>
            <a:fillRect/>
          </a:stretch>
        </p:blipFill>
        <p:spPr>
          <a:xfrm>
            <a:off x="838516" y="483288"/>
            <a:ext cx="8560317" cy="5765112"/>
          </a:xfrm>
        </p:spPr>
      </p:pic>
    </p:spTree>
    <p:extLst>
      <p:ext uri="{BB962C8B-B14F-4D97-AF65-F5344CB8AC3E}">
        <p14:creationId xmlns:p14="http://schemas.microsoft.com/office/powerpoint/2010/main" val="2947319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85193-F994-4A5D-86F4-4C2C3D4B5242}"/>
              </a:ext>
            </a:extLst>
          </p:cNvPr>
          <p:cNvSpPr>
            <a:spLocks noGrp="1"/>
          </p:cNvSpPr>
          <p:nvPr>
            <p:ph type="title"/>
          </p:nvPr>
        </p:nvSpPr>
        <p:spPr/>
        <p:txBody>
          <a:bodyPr/>
          <a:lstStyle/>
          <a:p>
            <a:r>
              <a:rPr lang="en-AU" dirty="0"/>
              <a:t>What is a Media representation</a:t>
            </a:r>
          </a:p>
        </p:txBody>
      </p:sp>
      <p:sp>
        <p:nvSpPr>
          <p:cNvPr id="3" name="Content Placeholder 2">
            <a:extLst>
              <a:ext uri="{FF2B5EF4-FFF2-40B4-BE49-F238E27FC236}">
                <a16:creationId xmlns:a16="http://schemas.microsoft.com/office/drawing/2014/main" id="{D886C995-4D57-4909-A4A3-D834B674F80E}"/>
              </a:ext>
            </a:extLst>
          </p:cNvPr>
          <p:cNvSpPr>
            <a:spLocks noGrp="1"/>
          </p:cNvSpPr>
          <p:nvPr>
            <p:ph idx="1"/>
          </p:nvPr>
        </p:nvSpPr>
        <p:spPr>
          <a:xfrm>
            <a:off x="1104293" y="1650146"/>
            <a:ext cx="8946541" cy="4195481"/>
          </a:xfrm>
        </p:spPr>
        <p:txBody>
          <a:bodyPr>
            <a:normAutofit fontScale="85000" lnSpcReduction="20000"/>
          </a:bodyPr>
          <a:lstStyle/>
          <a:p>
            <a:r>
              <a:rPr lang="en-AU" dirty="0"/>
              <a:t>A Media representation is a reflection or re presentation of reality ,made for a specific audience to achieve a specific purpose </a:t>
            </a:r>
          </a:p>
          <a:p>
            <a:endParaRPr lang="en-AU" dirty="0"/>
          </a:p>
          <a:p>
            <a:r>
              <a:rPr lang="en-AU" dirty="0"/>
              <a:t>Examining re presentations of reality can reveal a lot about the society that created them.</a:t>
            </a:r>
          </a:p>
          <a:p>
            <a:endParaRPr lang="en-AU" dirty="0"/>
          </a:p>
          <a:p>
            <a:r>
              <a:rPr lang="en-AU" dirty="0"/>
              <a:t>The aim of a representation is to re present reality  as realistic as possible </a:t>
            </a:r>
          </a:p>
          <a:p>
            <a:endParaRPr lang="en-AU" dirty="0"/>
          </a:p>
          <a:p>
            <a:pPr algn="just"/>
            <a:r>
              <a:rPr lang="en-AU" dirty="0"/>
              <a:t>A representation is a constructed media text. Representations can take many forms, including: radio segments, newspaper articles, photographs, films, and television programs, television news segments. While some media texts – like television news and documentary films – may seem realistic, we have to remember that this is not the same as experiencing it ourselves. At best, the media can only represent reality. What we see on our television screens and on the front page of our daily newspapers is someone else’s interpretation of events, ideas and people. Someone has constructed these texts.</a:t>
            </a:r>
          </a:p>
          <a:p>
            <a:endParaRPr lang="en-AU" dirty="0"/>
          </a:p>
          <a:p>
            <a:endParaRPr lang="en-AU" dirty="0"/>
          </a:p>
        </p:txBody>
      </p:sp>
    </p:spTree>
    <p:extLst>
      <p:ext uri="{BB962C8B-B14F-4D97-AF65-F5344CB8AC3E}">
        <p14:creationId xmlns:p14="http://schemas.microsoft.com/office/powerpoint/2010/main" val="2014781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FB557-C57B-4D9D-9A24-74F6A4772DD0}"/>
              </a:ext>
            </a:extLst>
          </p:cNvPr>
          <p:cNvSpPr>
            <a:spLocks noGrp="1"/>
          </p:cNvSpPr>
          <p:nvPr>
            <p:ph type="title"/>
          </p:nvPr>
        </p:nvSpPr>
        <p:spPr/>
        <p:txBody>
          <a:bodyPr/>
          <a:lstStyle/>
          <a:p>
            <a:r>
              <a:rPr lang="en-AU"/>
              <a:t>Technical Codes</a:t>
            </a:r>
          </a:p>
        </p:txBody>
      </p:sp>
      <p:sp>
        <p:nvSpPr>
          <p:cNvPr id="3" name="Content Placeholder 2">
            <a:extLst>
              <a:ext uri="{FF2B5EF4-FFF2-40B4-BE49-F238E27FC236}">
                <a16:creationId xmlns:a16="http://schemas.microsoft.com/office/drawing/2014/main" id="{B31C36E3-1277-4009-A2BF-E2989264C528}"/>
              </a:ext>
            </a:extLst>
          </p:cNvPr>
          <p:cNvSpPr>
            <a:spLocks noGrp="1"/>
          </p:cNvSpPr>
          <p:nvPr>
            <p:ph idx="1"/>
          </p:nvPr>
        </p:nvSpPr>
        <p:spPr/>
        <p:txBody>
          <a:bodyPr>
            <a:normAutofit fontScale="92500" lnSpcReduction="20000"/>
          </a:bodyPr>
          <a:lstStyle/>
          <a:p>
            <a:r>
              <a:rPr lang="en-AU"/>
              <a:t>Technical codes are the codes of construction . Whilst each medium has unique technical codes and conventions for their use , there are some which are shared by all.  For instance a close up is always going to be used to suggest power and significance.</a:t>
            </a:r>
          </a:p>
          <a:p>
            <a:endParaRPr lang="en-AU"/>
          </a:p>
          <a:p>
            <a:r>
              <a:rPr lang="en-AU"/>
              <a:t>Technical codes in Audio /Visual mediums can include camera angles/ shot sizes/ camera movement/ and editing conventions. Some example of editing conventions are montages , cut </a:t>
            </a:r>
            <a:r>
              <a:rPr lang="en-AU" err="1"/>
              <a:t>aways</a:t>
            </a:r>
            <a:r>
              <a:rPr lang="en-AU"/>
              <a:t> , reaction shots, the construction of settings, acting and movement, the timing and use of sound , the size and placement and font of credits, subtitles or captions and the use of filters or effects</a:t>
            </a:r>
          </a:p>
          <a:p>
            <a:endParaRPr lang="en-AU"/>
          </a:p>
          <a:p>
            <a:r>
              <a:rPr lang="en-AU"/>
              <a:t>In Print Media –technical codes include – cropping , the use of captions , </a:t>
            </a:r>
            <a:r>
              <a:rPr lang="en-AU" err="1"/>
              <a:t>columns,size</a:t>
            </a:r>
            <a:r>
              <a:rPr lang="en-AU"/>
              <a:t> , colour and placement of fonts or the use of filters or effects </a:t>
            </a:r>
          </a:p>
        </p:txBody>
      </p:sp>
    </p:spTree>
    <p:extLst>
      <p:ext uri="{BB962C8B-B14F-4D97-AF65-F5344CB8AC3E}">
        <p14:creationId xmlns:p14="http://schemas.microsoft.com/office/powerpoint/2010/main" val="671830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06AE3-0AA4-4D8A-A8D1-B6C18C7AC214}"/>
              </a:ext>
            </a:extLst>
          </p:cNvPr>
          <p:cNvSpPr>
            <a:spLocks noGrp="1"/>
          </p:cNvSpPr>
          <p:nvPr>
            <p:ph type="title"/>
          </p:nvPr>
        </p:nvSpPr>
        <p:spPr/>
        <p:txBody>
          <a:bodyPr/>
          <a:lstStyle/>
          <a:p>
            <a:r>
              <a:rPr lang="en-AU"/>
              <a:t>Sound Codes </a:t>
            </a:r>
          </a:p>
        </p:txBody>
      </p:sp>
      <p:sp>
        <p:nvSpPr>
          <p:cNvPr id="3" name="Content Placeholder 2">
            <a:extLst>
              <a:ext uri="{FF2B5EF4-FFF2-40B4-BE49-F238E27FC236}">
                <a16:creationId xmlns:a16="http://schemas.microsoft.com/office/drawing/2014/main" id="{71799AD2-CC7D-40F8-BAF5-52343156091E}"/>
              </a:ext>
            </a:extLst>
          </p:cNvPr>
          <p:cNvSpPr>
            <a:spLocks noGrp="1"/>
          </p:cNvSpPr>
          <p:nvPr>
            <p:ph idx="1"/>
          </p:nvPr>
        </p:nvSpPr>
        <p:spPr/>
        <p:txBody>
          <a:bodyPr>
            <a:normAutofit fontScale="85000" lnSpcReduction="10000"/>
          </a:bodyPr>
          <a:lstStyle/>
          <a:p>
            <a:r>
              <a:rPr lang="en-AU" dirty="0"/>
              <a:t>In Audio visual representations , an audience </a:t>
            </a:r>
            <a:r>
              <a:rPr lang="en-AU" dirty="0" err="1"/>
              <a:t>exprects</a:t>
            </a:r>
            <a:r>
              <a:rPr lang="en-AU" dirty="0"/>
              <a:t> sound to accompany a moving image , as sound codes are used to enhance the realism or emotion within the construction. Sound codes consist of dialogue , sound effects or soundtrack and can either be diegetic or non diegetic in nature</a:t>
            </a:r>
          </a:p>
          <a:p>
            <a:endParaRPr lang="en-AU" dirty="0"/>
          </a:p>
          <a:p>
            <a:r>
              <a:rPr lang="en-AU" dirty="0"/>
              <a:t>When we view a character talk to another character or interact with an object , we expect to hear appropriate voices or noises . If this dialogue or audio effects are not consistent with our expectations , we become distracted and begin to question the authenticity of the representation </a:t>
            </a:r>
          </a:p>
          <a:p>
            <a:pPr marL="0" indent="0">
              <a:buNone/>
            </a:pPr>
            <a:endParaRPr lang="en-AU" dirty="0"/>
          </a:p>
          <a:p>
            <a:r>
              <a:rPr lang="en-AU" dirty="0"/>
              <a:t>When watching movies we also expect non-diegetic codes to be used . If a character begins narrating a scene , we understand the convention that the story is being told from their perspective. We also understand the audio code of the soundtrack is used to create the mood of the scene</a:t>
            </a:r>
          </a:p>
        </p:txBody>
      </p:sp>
    </p:spTree>
    <p:extLst>
      <p:ext uri="{BB962C8B-B14F-4D97-AF65-F5344CB8AC3E}">
        <p14:creationId xmlns:p14="http://schemas.microsoft.com/office/powerpoint/2010/main" val="994702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6A37B-AC26-D54A-BE7D-0C77B9A751A1}"/>
              </a:ext>
            </a:extLst>
          </p:cNvPr>
          <p:cNvSpPr>
            <a:spLocks noGrp="1"/>
          </p:cNvSpPr>
          <p:nvPr>
            <p:ph type="title"/>
          </p:nvPr>
        </p:nvSpPr>
        <p:spPr/>
        <p:txBody>
          <a:bodyPr/>
          <a:lstStyle/>
          <a:p>
            <a:r>
              <a:rPr lang="en-US" dirty="0"/>
              <a:t>Representing Identity </a:t>
            </a:r>
          </a:p>
        </p:txBody>
      </p:sp>
      <p:sp>
        <p:nvSpPr>
          <p:cNvPr id="3" name="Content Placeholder 2">
            <a:extLst>
              <a:ext uri="{FF2B5EF4-FFF2-40B4-BE49-F238E27FC236}">
                <a16:creationId xmlns:a16="http://schemas.microsoft.com/office/drawing/2014/main" id="{DE51FEF9-C000-894E-BDC3-4C26C803388F}"/>
              </a:ext>
            </a:extLst>
          </p:cNvPr>
          <p:cNvSpPr>
            <a:spLocks noGrp="1"/>
          </p:cNvSpPr>
          <p:nvPr>
            <p:ph idx="1"/>
          </p:nvPr>
        </p:nvSpPr>
        <p:spPr/>
        <p:txBody>
          <a:bodyPr/>
          <a:lstStyle/>
          <a:p>
            <a:r>
              <a:rPr lang="en-US" dirty="0"/>
              <a:t>For your first visual task in Year 11 Media  you are required to complete </a:t>
            </a:r>
          </a:p>
          <a:p>
            <a:endParaRPr lang="en-US" dirty="0"/>
          </a:p>
          <a:p>
            <a:r>
              <a:rPr lang="en-US" dirty="0"/>
              <a:t>1. An advertisement </a:t>
            </a:r>
          </a:p>
          <a:p>
            <a:r>
              <a:rPr lang="en-US" dirty="0"/>
              <a:t>2.A Magazine Cover </a:t>
            </a:r>
          </a:p>
          <a:p>
            <a:endParaRPr lang="en-US" dirty="0"/>
          </a:p>
          <a:p>
            <a:r>
              <a:rPr lang="en-US" dirty="0">
                <a:hlinkClick r:id="rId2"/>
              </a:rPr>
              <a:t>Details are here </a:t>
            </a:r>
            <a:endParaRPr lang="en-US" dirty="0"/>
          </a:p>
          <a:p>
            <a:endParaRPr lang="en-US" dirty="0"/>
          </a:p>
          <a:p>
            <a:r>
              <a:rPr lang="en-US" dirty="0"/>
              <a:t>During kickstart  students took some photos – you can use these are take new </a:t>
            </a:r>
            <a:r>
              <a:rPr lang="en-US" dirty="0" err="1"/>
              <a:t>oned</a:t>
            </a:r>
            <a:r>
              <a:rPr lang="en-US" dirty="0"/>
              <a:t> </a:t>
            </a:r>
          </a:p>
        </p:txBody>
      </p:sp>
    </p:spTree>
    <p:extLst>
      <p:ext uri="{BB962C8B-B14F-4D97-AF65-F5344CB8AC3E}">
        <p14:creationId xmlns:p14="http://schemas.microsoft.com/office/powerpoint/2010/main" val="394941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A0C3A-5CC4-4CF0-9E26-98A9E4CDD2EC}"/>
              </a:ext>
            </a:extLst>
          </p:cNvPr>
          <p:cNvSpPr>
            <a:spLocks noGrp="1"/>
          </p:cNvSpPr>
          <p:nvPr>
            <p:ph type="title"/>
          </p:nvPr>
        </p:nvSpPr>
        <p:spPr/>
        <p:txBody>
          <a:bodyPr/>
          <a:lstStyle/>
          <a:p>
            <a:r>
              <a:rPr lang="en-AU" dirty="0"/>
              <a:t>Purpose of a representation</a:t>
            </a:r>
          </a:p>
        </p:txBody>
      </p:sp>
      <p:sp>
        <p:nvSpPr>
          <p:cNvPr id="3" name="Content Placeholder 2">
            <a:extLst>
              <a:ext uri="{FF2B5EF4-FFF2-40B4-BE49-F238E27FC236}">
                <a16:creationId xmlns:a16="http://schemas.microsoft.com/office/drawing/2014/main" id="{588F762A-21E3-4B98-AFA5-5E696167811D}"/>
              </a:ext>
            </a:extLst>
          </p:cNvPr>
          <p:cNvSpPr>
            <a:spLocks noGrp="1"/>
          </p:cNvSpPr>
          <p:nvPr>
            <p:ph idx="1"/>
          </p:nvPr>
        </p:nvSpPr>
        <p:spPr/>
        <p:txBody>
          <a:bodyPr/>
          <a:lstStyle/>
          <a:p>
            <a:r>
              <a:rPr lang="en-AU" dirty="0"/>
              <a:t>All representations are constructed with a particular purpose in mind .The author creates a product to reveal and reflect certain key pieces of information that they want the audience to understand</a:t>
            </a:r>
          </a:p>
          <a:p>
            <a:endParaRPr lang="en-AU" dirty="0"/>
          </a:p>
          <a:p>
            <a:r>
              <a:rPr lang="en-AU" dirty="0"/>
              <a:t>In every representation the background and intention of the author can influence the reading of the media product . However the audience will bring their own background , understanding and knowledge of the product being read</a:t>
            </a:r>
          </a:p>
          <a:p>
            <a:endParaRPr lang="en-AU" dirty="0"/>
          </a:p>
          <a:p>
            <a:r>
              <a:rPr lang="en-AU" dirty="0"/>
              <a:t>What is  important however is the attempt by the author to position you to think and feel in a particular way </a:t>
            </a:r>
          </a:p>
        </p:txBody>
      </p:sp>
    </p:spTree>
    <p:extLst>
      <p:ext uri="{BB962C8B-B14F-4D97-AF65-F5344CB8AC3E}">
        <p14:creationId xmlns:p14="http://schemas.microsoft.com/office/powerpoint/2010/main" val="3019191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person, outdoor&#10;&#10;Description automatically generated">
            <a:extLst>
              <a:ext uri="{FF2B5EF4-FFF2-40B4-BE49-F238E27FC236}">
                <a16:creationId xmlns:a16="http://schemas.microsoft.com/office/drawing/2014/main" id="{62A6C309-02A6-469B-B8CC-4BF551325F0D}"/>
              </a:ext>
            </a:extLst>
          </p:cNvPr>
          <p:cNvPicPr>
            <a:picLocks noGrp="1" noChangeAspect="1"/>
          </p:cNvPicPr>
          <p:nvPr>
            <p:ph idx="1"/>
          </p:nvPr>
        </p:nvPicPr>
        <p:blipFill>
          <a:blip r:embed="rId2"/>
          <a:stretch>
            <a:fillRect/>
          </a:stretch>
        </p:blipFill>
        <p:spPr>
          <a:xfrm>
            <a:off x="1219200" y="719886"/>
            <a:ext cx="8612495" cy="5172914"/>
          </a:xfrm>
        </p:spPr>
      </p:pic>
    </p:spTree>
    <p:extLst>
      <p:ext uri="{BB962C8B-B14F-4D97-AF65-F5344CB8AC3E}">
        <p14:creationId xmlns:p14="http://schemas.microsoft.com/office/powerpoint/2010/main" val="4082086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97C4F-D0D8-4446-ACC1-CA21C00BB39D}"/>
              </a:ext>
            </a:extLst>
          </p:cNvPr>
          <p:cNvSpPr>
            <a:spLocks noGrp="1"/>
          </p:cNvSpPr>
          <p:nvPr>
            <p:ph type="title"/>
          </p:nvPr>
        </p:nvSpPr>
        <p:spPr>
          <a:xfrm>
            <a:off x="1103312" y="368497"/>
            <a:ext cx="9404723" cy="1400530"/>
          </a:xfrm>
        </p:spPr>
        <p:txBody>
          <a:bodyPr/>
          <a:lstStyle/>
          <a:p>
            <a:r>
              <a:rPr lang="en-AU" dirty="0"/>
              <a:t>Selection and Omission </a:t>
            </a:r>
          </a:p>
        </p:txBody>
      </p:sp>
      <p:sp>
        <p:nvSpPr>
          <p:cNvPr id="3" name="Content Placeholder 2">
            <a:extLst>
              <a:ext uri="{FF2B5EF4-FFF2-40B4-BE49-F238E27FC236}">
                <a16:creationId xmlns:a16="http://schemas.microsoft.com/office/drawing/2014/main" id="{958CD3CA-25FF-46D5-B11D-9023CA62D9A3}"/>
              </a:ext>
            </a:extLst>
          </p:cNvPr>
          <p:cNvSpPr>
            <a:spLocks noGrp="1"/>
          </p:cNvSpPr>
          <p:nvPr>
            <p:ph idx="1"/>
          </p:nvPr>
        </p:nvSpPr>
        <p:spPr>
          <a:xfrm>
            <a:off x="1103312" y="1769027"/>
            <a:ext cx="8946541" cy="4195481"/>
          </a:xfrm>
        </p:spPr>
        <p:txBody>
          <a:bodyPr>
            <a:normAutofit lnSpcReduction="10000"/>
          </a:bodyPr>
          <a:lstStyle/>
          <a:p>
            <a:r>
              <a:rPr lang="en-AU" dirty="0"/>
              <a:t>As representations are constructed from reality it is impossible to include everything that reality has to offer </a:t>
            </a:r>
          </a:p>
          <a:p>
            <a:endParaRPr lang="en-AU" dirty="0"/>
          </a:p>
          <a:p>
            <a:r>
              <a:rPr lang="en-AU" dirty="0"/>
              <a:t>What is left out is referred to as omission </a:t>
            </a:r>
          </a:p>
          <a:p>
            <a:r>
              <a:rPr lang="en-AU" dirty="0"/>
              <a:t>What is left in is the selection </a:t>
            </a:r>
          </a:p>
          <a:p>
            <a:endParaRPr lang="en-AU" dirty="0"/>
          </a:p>
          <a:p>
            <a:r>
              <a:rPr lang="en-AU" dirty="0" err="1"/>
              <a:t>E.g</a:t>
            </a:r>
            <a:r>
              <a:rPr lang="en-AU"/>
              <a:t> – if we were representing a school – it would be impossible to include the whole school in an image. Choices need to be made as to what to leave in and out . There are certain things that could assist in immediately identifying it as a school – The information included would depend on how the author wanted to portray the school </a:t>
            </a:r>
          </a:p>
        </p:txBody>
      </p:sp>
    </p:spTree>
    <p:extLst>
      <p:ext uri="{BB962C8B-B14F-4D97-AF65-F5344CB8AC3E}">
        <p14:creationId xmlns:p14="http://schemas.microsoft.com/office/powerpoint/2010/main" val="245695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chool bus&#10;&#10;Description automatically generated">
            <a:extLst>
              <a:ext uri="{FF2B5EF4-FFF2-40B4-BE49-F238E27FC236}">
                <a16:creationId xmlns:a16="http://schemas.microsoft.com/office/drawing/2014/main" id="{9831B720-47C8-5643-A5D2-AA6380C480FD}"/>
              </a:ext>
            </a:extLst>
          </p:cNvPr>
          <p:cNvPicPr>
            <a:picLocks noGrp="1" noChangeAspect="1"/>
          </p:cNvPicPr>
          <p:nvPr>
            <p:ph idx="1"/>
          </p:nvPr>
        </p:nvPicPr>
        <p:blipFill>
          <a:blip r:embed="rId2"/>
          <a:stretch>
            <a:fillRect/>
          </a:stretch>
        </p:blipFill>
        <p:spPr>
          <a:xfrm>
            <a:off x="1266483" y="914400"/>
            <a:ext cx="8432153" cy="5334000"/>
          </a:xfrm>
        </p:spPr>
      </p:pic>
    </p:spTree>
    <p:extLst>
      <p:ext uri="{BB962C8B-B14F-4D97-AF65-F5344CB8AC3E}">
        <p14:creationId xmlns:p14="http://schemas.microsoft.com/office/powerpoint/2010/main" val="388658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eople in uniform&#10;&#10;Description automatically generated">
            <a:extLst>
              <a:ext uri="{FF2B5EF4-FFF2-40B4-BE49-F238E27FC236}">
                <a16:creationId xmlns:a16="http://schemas.microsoft.com/office/drawing/2014/main" id="{109E9237-10EB-604C-8596-3A0EF439FC0D}"/>
              </a:ext>
            </a:extLst>
          </p:cNvPr>
          <p:cNvPicPr>
            <a:picLocks noGrp="1" noChangeAspect="1"/>
          </p:cNvPicPr>
          <p:nvPr>
            <p:ph idx="1"/>
          </p:nvPr>
        </p:nvPicPr>
        <p:blipFill>
          <a:blip r:embed="rId2"/>
          <a:stretch>
            <a:fillRect/>
          </a:stretch>
        </p:blipFill>
        <p:spPr>
          <a:xfrm>
            <a:off x="878258" y="604603"/>
            <a:ext cx="9423272" cy="5648793"/>
          </a:xfrm>
        </p:spPr>
      </p:pic>
    </p:spTree>
    <p:extLst>
      <p:ext uri="{BB962C8B-B14F-4D97-AF65-F5344CB8AC3E}">
        <p14:creationId xmlns:p14="http://schemas.microsoft.com/office/powerpoint/2010/main" val="3441388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5EE1FE3B-7DEA-4814-B295-A8D39B136584}"/>
              </a:ext>
            </a:extLst>
          </p:cNvPr>
          <p:cNvSpPr>
            <a:spLocks noGrp="1"/>
          </p:cNvSpPr>
          <p:nvPr>
            <p:ph type="title"/>
          </p:nvPr>
        </p:nvSpPr>
        <p:spPr>
          <a:xfrm>
            <a:off x="806195" y="804672"/>
            <a:ext cx="3521359" cy="1878567"/>
          </a:xfrm>
        </p:spPr>
        <p:txBody>
          <a:bodyPr anchor="ctr">
            <a:normAutofit/>
          </a:bodyPr>
          <a:lstStyle/>
          <a:p>
            <a:pPr algn="ctr"/>
            <a:r>
              <a:rPr lang="en-AU"/>
              <a:t>Audience</a:t>
            </a:r>
          </a:p>
        </p:txBody>
      </p:sp>
      <p:sp>
        <p:nvSpPr>
          <p:cNvPr id="3" name="Content Placeholder 2">
            <a:extLst>
              <a:ext uri="{FF2B5EF4-FFF2-40B4-BE49-F238E27FC236}">
                <a16:creationId xmlns:a16="http://schemas.microsoft.com/office/drawing/2014/main" id="{4E4ACABF-5864-4BCB-9837-E21E47AEB5BF}"/>
              </a:ext>
            </a:extLst>
          </p:cNvPr>
          <p:cNvSpPr>
            <a:spLocks noGrp="1"/>
          </p:cNvSpPr>
          <p:nvPr>
            <p:ph idx="1"/>
          </p:nvPr>
        </p:nvSpPr>
        <p:spPr>
          <a:xfrm>
            <a:off x="4975861" y="804671"/>
            <a:ext cx="6399930" cy="5248657"/>
          </a:xfrm>
        </p:spPr>
        <p:txBody>
          <a:bodyPr anchor="ctr">
            <a:normAutofit/>
          </a:bodyPr>
          <a:lstStyle/>
          <a:p>
            <a:r>
              <a:rPr lang="en-AU"/>
              <a:t>As with all media products  representations  are made with a specific audience in mind.</a:t>
            </a:r>
          </a:p>
          <a:p>
            <a:endParaRPr lang="en-AU"/>
          </a:p>
          <a:p>
            <a:r>
              <a:rPr lang="en-AU"/>
              <a:t>Understanding the audience is essential for the author to ensure the representation fulfils its purpose. Knowledge of the audience is therefore vital</a:t>
            </a:r>
          </a:p>
          <a:p>
            <a:endParaRPr lang="en-AU"/>
          </a:p>
          <a:p>
            <a:r>
              <a:rPr lang="en-AU"/>
              <a:t>Knowing what the audience likes and dislikes are two basic things that an author needs to know in order to create a representation for a particular audience</a:t>
            </a:r>
          </a:p>
        </p:txBody>
      </p:sp>
      <p:pic>
        <p:nvPicPr>
          <p:cNvPr id="6" name="Picture 5" descr="A group of kids posing for a photo&#10;&#10;Description automatically generated">
            <a:extLst>
              <a:ext uri="{FF2B5EF4-FFF2-40B4-BE49-F238E27FC236}">
                <a16:creationId xmlns:a16="http://schemas.microsoft.com/office/drawing/2014/main" id="{E66371A5-B304-964B-801A-02C9024B0C12}"/>
              </a:ext>
            </a:extLst>
          </p:cNvPr>
          <p:cNvPicPr>
            <a:picLocks noChangeAspect="1"/>
          </p:cNvPicPr>
          <p:nvPr/>
        </p:nvPicPr>
        <p:blipFill>
          <a:blip r:embed="rId4"/>
          <a:stretch>
            <a:fillRect/>
          </a:stretch>
        </p:blipFill>
        <p:spPr>
          <a:xfrm>
            <a:off x="1038983" y="2587885"/>
            <a:ext cx="3535409" cy="2648144"/>
          </a:xfrm>
          <a:prstGeom prst="rect">
            <a:avLst/>
          </a:prstGeom>
        </p:spPr>
      </p:pic>
    </p:spTree>
    <p:extLst>
      <p:ext uri="{BB962C8B-B14F-4D97-AF65-F5344CB8AC3E}">
        <p14:creationId xmlns:p14="http://schemas.microsoft.com/office/powerpoint/2010/main" val="3544595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42EF6-DEAE-4B61-BE3F-1F339C101A39}"/>
              </a:ext>
            </a:extLst>
          </p:cNvPr>
          <p:cNvSpPr>
            <a:spLocks noGrp="1"/>
          </p:cNvSpPr>
          <p:nvPr>
            <p:ph type="title"/>
          </p:nvPr>
        </p:nvSpPr>
        <p:spPr/>
        <p:txBody>
          <a:bodyPr/>
          <a:lstStyle/>
          <a:p>
            <a:r>
              <a:rPr lang="en-AU"/>
              <a:t>Media Codes and conventions</a:t>
            </a:r>
          </a:p>
        </p:txBody>
      </p:sp>
      <p:sp>
        <p:nvSpPr>
          <p:cNvPr id="3" name="Content Placeholder 2">
            <a:extLst>
              <a:ext uri="{FF2B5EF4-FFF2-40B4-BE49-F238E27FC236}">
                <a16:creationId xmlns:a16="http://schemas.microsoft.com/office/drawing/2014/main" id="{0BDF2D2F-EE26-4D84-A85E-3C4C0C99B9B6}"/>
              </a:ext>
            </a:extLst>
          </p:cNvPr>
          <p:cNvSpPr>
            <a:spLocks noGrp="1"/>
          </p:cNvSpPr>
          <p:nvPr>
            <p:ph idx="1"/>
          </p:nvPr>
        </p:nvSpPr>
        <p:spPr/>
        <p:txBody>
          <a:bodyPr/>
          <a:lstStyle/>
          <a:p>
            <a:r>
              <a:rPr lang="en-AU"/>
              <a:t>Codes and conventions are tools used by the author to create ( or encode) representations. Likewise the audience uses codes and conventions in order to understand ( or decode) representations </a:t>
            </a:r>
          </a:p>
          <a:p>
            <a:r>
              <a:rPr lang="en-AU"/>
              <a:t>Media codes can be technical or written or symbolic </a:t>
            </a:r>
          </a:p>
          <a:p>
            <a:endParaRPr lang="en-AU"/>
          </a:p>
          <a:p>
            <a:r>
              <a:rPr lang="en-AU"/>
              <a:t>Technical codes includes the CAMELS- camera Acting Mise </a:t>
            </a:r>
            <a:r>
              <a:rPr lang="en-AU" err="1"/>
              <a:t>ens</a:t>
            </a:r>
            <a:r>
              <a:rPr lang="en-AU"/>
              <a:t> Scene- ( visual composition) editing Lighting and Sound</a:t>
            </a:r>
          </a:p>
          <a:p>
            <a:r>
              <a:rPr lang="en-AU"/>
              <a:t>When these codes are used in ways that help an audience understand a representation they are known as media conventions</a:t>
            </a:r>
          </a:p>
          <a:p>
            <a:r>
              <a:rPr lang="en-AU"/>
              <a:t>Conventions are the set of accepted rules or ways that media producers create meanings </a:t>
            </a:r>
          </a:p>
          <a:p>
            <a:endParaRPr lang="en-AU"/>
          </a:p>
          <a:p>
            <a:endParaRPr lang="en-AU"/>
          </a:p>
        </p:txBody>
      </p:sp>
    </p:spTree>
    <p:extLst>
      <p:ext uri="{BB962C8B-B14F-4D97-AF65-F5344CB8AC3E}">
        <p14:creationId xmlns:p14="http://schemas.microsoft.com/office/powerpoint/2010/main" val="41784973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82</TotalTime>
  <Words>1547</Words>
  <Application>Microsoft Office PowerPoint</Application>
  <PresentationFormat>Widescreen</PresentationFormat>
  <Paragraphs>82</Paragraphs>
  <Slides>22</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Century Gothic</vt:lpstr>
      <vt:lpstr>Wingdings 3</vt:lpstr>
      <vt:lpstr>Ion</vt:lpstr>
      <vt:lpstr>Media Representation</vt:lpstr>
      <vt:lpstr>What is a Media representation</vt:lpstr>
      <vt:lpstr>Purpose of a representation</vt:lpstr>
      <vt:lpstr>PowerPoint Presentation</vt:lpstr>
      <vt:lpstr>Selection and Omission </vt:lpstr>
      <vt:lpstr>PowerPoint Presentation</vt:lpstr>
      <vt:lpstr>PowerPoint Presentation</vt:lpstr>
      <vt:lpstr>Audience</vt:lpstr>
      <vt:lpstr>Media Codes and conventions</vt:lpstr>
      <vt:lpstr>Conventions</vt:lpstr>
      <vt:lpstr>PowerPoint Presentation</vt:lpstr>
      <vt:lpstr>Codes and Conventions</vt:lpstr>
      <vt:lpstr>PowerPoint Presentation</vt:lpstr>
      <vt:lpstr>Symbolic Codes</vt:lpstr>
      <vt:lpstr>Symbolic codes </vt:lpstr>
      <vt:lpstr>Symbolic Codes </vt:lpstr>
      <vt:lpstr>PowerPoint Presentation</vt:lpstr>
      <vt:lpstr>Written Codes</vt:lpstr>
      <vt:lpstr>PowerPoint Presentation</vt:lpstr>
      <vt:lpstr>Technical Codes</vt:lpstr>
      <vt:lpstr>Sound Codes </vt:lpstr>
      <vt:lpstr>Representing Identity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Representation</dc:title>
  <dc:creator>Microsoft Office User</dc:creator>
  <cp:lastModifiedBy>Paul Mangan</cp:lastModifiedBy>
  <cp:revision>5</cp:revision>
  <dcterms:created xsi:type="dcterms:W3CDTF">2021-01-31T10:02:03Z</dcterms:created>
  <dcterms:modified xsi:type="dcterms:W3CDTF">2023-01-31T02:31:21Z</dcterms:modified>
</cp:coreProperties>
</file>